
<file path=[Content_Types].xml><?xml version="1.0" encoding="utf-8"?>
<Types xmlns="http://schemas.openxmlformats.org/package/2006/content-types">
  <Default Extension="jpeg" ContentType="image/jpe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312" r:id="rId4"/>
    <p:sldId id="298" r:id="rId5"/>
    <p:sldId id="299" r:id="rId6"/>
    <p:sldId id="277" r:id="rId7"/>
    <p:sldId id="301" r:id="rId8"/>
    <p:sldId id="286" r:id="rId9"/>
    <p:sldId id="302" r:id="rId10"/>
    <p:sldId id="303" r:id="rId11"/>
    <p:sldId id="259" r:id="rId12"/>
    <p:sldId id="305" r:id="rId13"/>
    <p:sldId id="306" r:id="rId14"/>
    <p:sldId id="304" r:id="rId15"/>
    <p:sldId id="307" r:id="rId16"/>
    <p:sldId id="308" r:id="rId17"/>
    <p:sldId id="309" r:id="rId18"/>
    <p:sldId id="310" r:id="rId19"/>
    <p:sldId id="311" r:id="rId20"/>
    <p:sldId id="313" r:id="rId21"/>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4" autoAdjust="0"/>
    <p:restoredTop sz="94660"/>
  </p:normalViewPr>
  <p:slideViewPr>
    <p:cSldViewPr snapToGrid="0">
      <p:cViewPr varScale="1">
        <p:scale>
          <a:sx n="77" d="100"/>
          <a:sy n="77" d="100"/>
        </p:scale>
        <p:origin x="228" y="4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1FDD01-69FA-4EDB-9B51-964B1A003D6D}"/>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A601FEFB-2A20-46F2-B7D2-125F82096B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685B134D-6CB2-42C1-B417-6C6A7A69FF89}"/>
              </a:ext>
            </a:extLst>
          </p:cNvPr>
          <p:cNvSpPr>
            <a:spLocks noGrp="1"/>
          </p:cNvSpPr>
          <p:nvPr>
            <p:ph type="dt" sz="half" idx="10"/>
          </p:nvPr>
        </p:nvSpPr>
        <p:spPr/>
        <p:txBody>
          <a:bodyPr/>
          <a:lstStyle/>
          <a:p>
            <a:fld id="{8C6AE538-125F-4CC3-A838-7F50492587F6}" type="datetimeFigureOut">
              <a:rPr lang="de-DE" smtClean="0"/>
              <a:t>21.05.2026</a:t>
            </a:fld>
            <a:endParaRPr lang="de-DE"/>
          </a:p>
        </p:txBody>
      </p:sp>
      <p:sp>
        <p:nvSpPr>
          <p:cNvPr id="5" name="Fußzeilenplatzhalter 4">
            <a:extLst>
              <a:ext uri="{FF2B5EF4-FFF2-40B4-BE49-F238E27FC236}">
                <a16:creationId xmlns:a16="http://schemas.microsoft.com/office/drawing/2014/main" id="{7C837FF5-DD34-4CA9-80D5-4AE3C0A3F49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0F3C3DB-3432-441E-A51D-B4F2AE6A27CC}"/>
              </a:ext>
            </a:extLst>
          </p:cNvPr>
          <p:cNvSpPr>
            <a:spLocks noGrp="1"/>
          </p:cNvSpPr>
          <p:nvPr>
            <p:ph type="sldNum" sz="quarter" idx="12"/>
          </p:nvPr>
        </p:nvSpPr>
        <p:spPr/>
        <p:txBody>
          <a:bodyPr/>
          <a:lstStyle/>
          <a:p>
            <a:fld id="{BF139AAF-4C48-438C-8596-EA53DC3F5726}" type="slidenum">
              <a:rPr lang="de-DE" smtClean="0"/>
              <a:t>‹Nr.›</a:t>
            </a:fld>
            <a:endParaRPr lang="de-DE"/>
          </a:p>
        </p:txBody>
      </p:sp>
    </p:spTree>
    <p:extLst>
      <p:ext uri="{BB962C8B-B14F-4D97-AF65-F5344CB8AC3E}">
        <p14:creationId xmlns:p14="http://schemas.microsoft.com/office/powerpoint/2010/main" val="2380564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87BB53-18B9-42D2-9150-4F7C4748184B}"/>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9991F86-BBBA-4948-B4CB-D3BB86FDA125}"/>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56519F2-605D-444F-8F4D-D1FAA7B803D7}"/>
              </a:ext>
            </a:extLst>
          </p:cNvPr>
          <p:cNvSpPr>
            <a:spLocks noGrp="1"/>
          </p:cNvSpPr>
          <p:nvPr>
            <p:ph type="dt" sz="half" idx="10"/>
          </p:nvPr>
        </p:nvSpPr>
        <p:spPr/>
        <p:txBody>
          <a:bodyPr/>
          <a:lstStyle/>
          <a:p>
            <a:fld id="{8C6AE538-125F-4CC3-A838-7F50492587F6}" type="datetimeFigureOut">
              <a:rPr lang="de-DE" smtClean="0"/>
              <a:t>21.05.2026</a:t>
            </a:fld>
            <a:endParaRPr lang="de-DE"/>
          </a:p>
        </p:txBody>
      </p:sp>
      <p:sp>
        <p:nvSpPr>
          <p:cNvPr id="5" name="Fußzeilenplatzhalter 4">
            <a:extLst>
              <a:ext uri="{FF2B5EF4-FFF2-40B4-BE49-F238E27FC236}">
                <a16:creationId xmlns:a16="http://schemas.microsoft.com/office/drawing/2014/main" id="{A1EBA1CD-10C8-4AE5-8169-A1308387AC41}"/>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2F93F62-9832-40EC-972F-7FC6649BBF26}"/>
              </a:ext>
            </a:extLst>
          </p:cNvPr>
          <p:cNvSpPr>
            <a:spLocks noGrp="1"/>
          </p:cNvSpPr>
          <p:nvPr>
            <p:ph type="sldNum" sz="quarter" idx="12"/>
          </p:nvPr>
        </p:nvSpPr>
        <p:spPr/>
        <p:txBody>
          <a:bodyPr/>
          <a:lstStyle/>
          <a:p>
            <a:fld id="{BF139AAF-4C48-438C-8596-EA53DC3F5726}" type="slidenum">
              <a:rPr lang="de-DE" smtClean="0"/>
              <a:t>‹Nr.›</a:t>
            </a:fld>
            <a:endParaRPr lang="de-DE"/>
          </a:p>
        </p:txBody>
      </p:sp>
    </p:spTree>
    <p:extLst>
      <p:ext uri="{BB962C8B-B14F-4D97-AF65-F5344CB8AC3E}">
        <p14:creationId xmlns:p14="http://schemas.microsoft.com/office/powerpoint/2010/main" val="36505050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505CC1-41AA-4D90-B6B4-118EB3103E80}"/>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F65E921A-C4DE-4A4A-BE6D-646081389C4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640269D8-25E2-4768-B73D-50E2F922CFE1}"/>
              </a:ext>
            </a:extLst>
          </p:cNvPr>
          <p:cNvSpPr>
            <a:spLocks noGrp="1"/>
          </p:cNvSpPr>
          <p:nvPr>
            <p:ph type="dt" sz="half" idx="10"/>
          </p:nvPr>
        </p:nvSpPr>
        <p:spPr/>
        <p:txBody>
          <a:bodyPr/>
          <a:lstStyle/>
          <a:p>
            <a:fld id="{8C6AE538-125F-4CC3-A838-7F50492587F6}" type="datetimeFigureOut">
              <a:rPr lang="de-DE" smtClean="0"/>
              <a:t>21.05.2026</a:t>
            </a:fld>
            <a:endParaRPr lang="de-DE"/>
          </a:p>
        </p:txBody>
      </p:sp>
      <p:sp>
        <p:nvSpPr>
          <p:cNvPr id="5" name="Fußzeilenplatzhalter 4">
            <a:extLst>
              <a:ext uri="{FF2B5EF4-FFF2-40B4-BE49-F238E27FC236}">
                <a16:creationId xmlns:a16="http://schemas.microsoft.com/office/drawing/2014/main" id="{928322FA-EC50-4EC3-9FB6-07D51F6F584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AC08AAF6-07A9-4AE8-A5F0-7EBF12E6EBAF}"/>
              </a:ext>
            </a:extLst>
          </p:cNvPr>
          <p:cNvSpPr>
            <a:spLocks noGrp="1"/>
          </p:cNvSpPr>
          <p:nvPr>
            <p:ph type="sldNum" sz="quarter" idx="12"/>
          </p:nvPr>
        </p:nvSpPr>
        <p:spPr/>
        <p:txBody>
          <a:bodyPr/>
          <a:lstStyle/>
          <a:p>
            <a:fld id="{BF139AAF-4C48-438C-8596-EA53DC3F5726}" type="slidenum">
              <a:rPr lang="de-DE" smtClean="0"/>
              <a:t>‹Nr.›</a:t>
            </a:fld>
            <a:endParaRPr lang="de-DE"/>
          </a:p>
        </p:txBody>
      </p:sp>
    </p:spTree>
    <p:extLst>
      <p:ext uri="{BB962C8B-B14F-4D97-AF65-F5344CB8AC3E}">
        <p14:creationId xmlns:p14="http://schemas.microsoft.com/office/powerpoint/2010/main" val="32451758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5E891C-AAEA-438D-ACF6-349A3B5C4F43}"/>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F19CB361-F0AF-4343-A30B-2E610A715ACB}"/>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C0ED194C-93B5-4E58-BADA-8D0D47EE30E5}"/>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4DD85FE8-CDBD-4A4F-811A-5D329C17AEA5}"/>
              </a:ext>
            </a:extLst>
          </p:cNvPr>
          <p:cNvSpPr>
            <a:spLocks noGrp="1"/>
          </p:cNvSpPr>
          <p:nvPr>
            <p:ph type="dt" sz="half" idx="10"/>
          </p:nvPr>
        </p:nvSpPr>
        <p:spPr/>
        <p:txBody>
          <a:bodyPr/>
          <a:lstStyle/>
          <a:p>
            <a:fld id="{8C6AE538-125F-4CC3-A838-7F50492587F6}" type="datetimeFigureOut">
              <a:rPr lang="de-DE" smtClean="0"/>
              <a:t>21.05.2026</a:t>
            </a:fld>
            <a:endParaRPr lang="de-DE"/>
          </a:p>
        </p:txBody>
      </p:sp>
      <p:sp>
        <p:nvSpPr>
          <p:cNvPr id="6" name="Fußzeilenplatzhalter 5">
            <a:extLst>
              <a:ext uri="{FF2B5EF4-FFF2-40B4-BE49-F238E27FC236}">
                <a16:creationId xmlns:a16="http://schemas.microsoft.com/office/drawing/2014/main" id="{2B58A276-3693-4086-9D8B-F80BD3828308}"/>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2DA8CB23-585A-4338-A92C-4E9A4EE4AFDB}"/>
              </a:ext>
            </a:extLst>
          </p:cNvPr>
          <p:cNvSpPr>
            <a:spLocks noGrp="1"/>
          </p:cNvSpPr>
          <p:nvPr>
            <p:ph type="sldNum" sz="quarter" idx="12"/>
          </p:nvPr>
        </p:nvSpPr>
        <p:spPr/>
        <p:txBody>
          <a:bodyPr/>
          <a:lstStyle/>
          <a:p>
            <a:fld id="{BF139AAF-4C48-438C-8596-EA53DC3F5726}" type="slidenum">
              <a:rPr lang="de-DE" smtClean="0"/>
              <a:t>‹Nr.›</a:t>
            </a:fld>
            <a:endParaRPr lang="de-DE"/>
          </a:p>
        </p:txBody>
      </p:sp>
    </p:spTree>
    <p:extLst>
      <p:ext uri="{BB962C8B-B14F-4D97-AF65-F5344CB8AC3E}">
        <p14:creationId xmlns:p14="http://schemas.microsoft.com/office/powerpoint/2010/main" val="31227807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CE51BA-D8B9-4DC9-A663-FC33F2EBB58D}"/>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3FC3A63B-46F4-4ED6-B711-3B30765FC01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415F98BE-16BC-42CB-A991-32EDC75B6DD5}"/>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6191B9EB-9084-4726-BB7A-CB9E2C7482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3208B4BA-B7A0-47D5-A2F7-1FAD29358A8E}"/>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7FC86A24-E0BF-486C-A368-694911335C87}"/>
              </a:ext>
            </a:extLst>
          </p:cNvPr>
          <p:cNvSpPr>
            <a:spLocks noGrp="1"/>
          </p:cNvSpPr>
          <p:nvPr>
            <p:ph type="dt" sz="half" idx="10"/>
          </p:nvPr>
        </p:nvSpPr>
        <p:spPr/>
        <p:txBody>
          <a:bodyPr/>
          <a:lstStyle/>
          <a:p>
            <a:fld id="{8C6AE538-125F-4CC3-A838-7F50492587F6}" type="datetimeFigureOut">
              <a:rPr lang="de-DE" smtClean="0"/>
              <a:t>21.05.2026</a:t>
            </a:fld>
            <a:endParaRPr lang="de-DE"/>
          </a:p>
        </p:txBody>
      </p:sp>
      <p:sp>
        <p:nvSpPr>
          <p:cNvPr id="8" name="Fußzeilenplatzhalter 7">
            <a:extLst>
              <a:ext uri="{FF2B5EF4-FFF2-40B4-BE49-F238E27FC236}">
                <a16:creationId xmlns:a16="http://schemas.microsoft.com/office/drawing/2014/main" id="{53868142-86E0-48D8-8B59-287206A9BC32}"/>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330FB8E2-2DFF-4622-9E40-993B4057E894}"/>
              </a:ext>
            </a:extLst>
          </p:cNvPr>
          <p:cNvSpPr>
            <a:spLocks noGrp="1"/>
          </p:cNvSpPr>
          <p:nvPr>
            <p:ph type="sldNum" sz="quarter" idx="12"/>
          </p:nvPr>
        </p:nvSpPr>
        <p:spPr/>
        <p:txBody>
          <a:bodyPr/>
          <a:lstStyle/>
          <a:p>
            <a:fld id="{BF139AAF-4C48-438C-8596-EA53DC3F5726}" type="slidenum">
              <a:rPr lang="de-DE" smtClean="0"/>
              <a:t>‹Nr.›</a:t>
            </a:fld>
            <a:endParaRPr lang="de-DE"/>
          </a:p>
        </p:txBody>
      </p:sp>
    </p:spTree>
    <p:extLst>
      <p:ext uri="{BB962C8B-B14F-4D97-AF65-F5344CB8AC3E}">
        <p14:creationId xmlns:p14="http://schemas.microsoft.com/office/powerpoint/2010/main" val="194351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C7E8CA-CAAF-44AD-B88E-67445B754636}"/>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EB6F9B02-349E-4A98-B407-24AE4C497253}"/>
              </a:ext>
            </a:extLst>
          </p:cNvPr>
          <p:cNvSpPr>
            <a:spLocks noGrp="1"/>
          </p:cNvSpPr>
          <p:nvPr>
            <p:ph type="dt" sz="half" idx="10"/>
          </p:nvPr>
        </p:nvSpPr>
        <p:spPr/>
        <p:txBody>
          <a:bodyPr/>
          <a:lstStyle/>
          <a:p>
            <a:fld id="{8C6AE538-125F-4CC3-A838-7F50492587F6}" type="datetimeFigureOut">
              <a:rPr lang="de-DE" smtClean="0"/>
              <a:t>21.05.2026</a:t>
            </a:fld>
            <a:endParaRPr lang="de-DE"/>
          </a:p>
        </p:txBody>
      </p:sp>
      <p:sp>
        <p:nvSpPr>
          <p:cNvPr id="4" name="Fußzeilenplatzhalter 3">
            <a:extLst>
              <a:ext uri="{FF2B5EF4-FFF2-40B4-BE49-F238E27FC236}">
                <a16:creationId xmlns:a16="http://schemas.microsoft.com/office/drawing/2014/main" id="{16CDBA2C-CE9B-4162-B9AE-FB68413DE8CD}"/>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8416970E-07E3-4D93-90C3-0E22FDB01FCD}"/>
              </a:ext>
            </a:extLst>
          </p:cNvPr>
          <p:cNvSpPr>
            <a:spLocks noGrp="1"/>
          </p:cNvSpPr>
          <p:nvPr>
            <p:ph type="sldNum" sz="quarter" idx="12"/>
          </p:nvPr>
        </p:nvSpPr>
        <p:spPr/>
        <p:txBody>
          <a:bodyPr/>
          <a:lstStyle/>
          <a:p>
            <a:fld id="{BF139AAF-4C48-438C-8596-EA53DC3F5726}" type="slidenum">
              <a:rPr lang="de-DE" smtClean="0"/>
              <a:t>‹Nr.›</a:t>
            </a:fld>
            <a:endParaRPr lang="de-DE"/>
          </a:p>
        </p:txBody>
      </p:sp>
    </p:spTree>
    <p:extLst>
      <p:ext uri="{BB962C8B-B14F-4D97-AF65-F5344CB8AC3E}">
        <p14:creationId xmlns:p14="http://schemas.microsoft.com/office/powerpoint/2010/main" val="13343568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40C408BE-395D-4644-8489-E9C6A41B9A9B}"/>
              </a:ext>
            </a:extLst>
          </p:cNvPr>
          <p:cNvSpPr>
            <a:spLocks noGrp="1"/>
          </p:cNvSpPr>
          <p:nvPr>
            <p:ph type="dt" sz="half" idx="10"/>
          </p:nvPr>
        </p:nvSpPr>
        <p:spPr/>
        <p:txBody>
          <a:bodyPr/>
          <a:lstStyle/>
          <a:p>
            <a:fld id="{8C6AE538-125F-4CC3-A838-7F50492587F6}" type="datetimeFigureOut">
              <a:rPr lang="de-DE" smtClean="0"/>
              <a:t>21.05.2026</a:t>
            </a:fld>
            <a:endParaRPr lang="de-DE"/>
          </a:p>
        </p:txBody>
      </p:sp>
      <p:sp>
        <p:nvSpPr>
          <p:cNvPr id="3" name="Fußzeilenplatzhalter 2">
            <a:extLst>
              <a:ext uri="{FF2B5EF4-FFF2-40B4-BE49-F238E27FC236}">
                <a16:creationId xmlns:a16="http://schemas.microsoft.com/office/drawing/2014/main" id="{9DD16391-29A2-4D78-8901-0A4F19DA29E7}"/>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8BD42AEA-28F3-4F0B-A777-0A1E566AB10A}"/>
              </a:ext>
            </a:extLst>
          </p:cNvPr>
          <p:cNvSpPr>
            <a:spLocks noGrp="1"/>
          </p:cNvSpPr>
          <p:nvPr>
            <p:ph type="sldNum" sz="quarter" idx="12"/>
          </p:nvPr>
        </p:nvSpPr>
        <p:spPr/>
        <p:txBody>
          <a:bodyPr/>
          <a:lstStyle/>
          <a:p>
            <a:fld id="{BF139AAF-4C48-438C-8596-EA53DC3F5726}" type="slidenum">
              <a:rPr lang="de-DE" smtClean="0"/>
              <a:t>‹Nr.›</a:t>
            </a:fld>
            <a:endParaRPr lang="de-DE"/>
          </a:p>
        </p:txBody>
      </p:sp>
    </p:spTree>
    <p:extLst>
      <p:ext uri="{BB962C8B-B14F-4D97-AF65-F5344CB8AC3E}">
        <p14:creationId xmlns:p14="http://schemas.microsoft.com/office/powerpoint/2010/main" val="38885828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C1F658-2046-4D50-B6B8-6F037F93AAA2}"/>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A54D6097-9501-495D-A0A2-CD6EB67A846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9F542CE8-EF55-434F-9657-98F7BE6E05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FF39F139-93E8-4B71-A56F-56F71FAA454D}"/>
              </a:ext>
            </a:extLst>
          </p:cNvPr>
          <p:cNvSpPr>
            <a:spLocks noGrp="1"/>
          </p:cNvSpPr>
          <p:nvPr>
            <p:ph type="dt" sz="half" idx="10"/>
          </p:nvPr>
        </p:nvSpPr>
        <p:spPr/>
        <p:txBody>
          <a:bodyPr/>
          <a:lstStyle/>
          <a:p>
            <a:fld id="{8C6AE538-125F-4CC3-A838-7F50492587F6}" type="datetimeFigureOut">
              <a:rPr lang="de-DE" smtClean="0"/>
              <a:t>21.05.2026</a:t>
            </a:fld>
            <a:endParaRPr lang="de-DE"/>
          </a:p>
        </p:txBody>
      </p:sp>
      <p:sp>
        <p:nvSpPr>
          <p:cNvPr id="6" name="Fußzeilenplatzhalter 5">
            <a:extLst>
              <a:ext uri="{FF2B5EF4-FFF2-40B4-BE49-F238E27FC236}">
                <a16:creationId xmlns:a16="http://schemas.microsoft.com/office/drawing/2014/main" id="{5160FBCB-0CFE-409E-8388-6D496614C727}"/>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4BB03412-B57E-43C9-B335-3142EF5C3D20}"/>
              </a:ext>
            </a:extLst>
          </p:cNvPr>
          <p:cNvSpPr>
            <a:spLocks noGrp="1"/>
          </p:cNvSpPr>
          <p:nvPr>
            <p:ph type="sldNum" sz="quarter" idx="12"/>
          </p:nvPr>
        </p:nvSpPr>
        <p:spPr/>
        <p:txBody>
          <a:bodyPr/>
          <a:lstStyle/>
          <a:p>
            <a:fld id="{BF139AAF-4C48-438C-8596-EA53DC3F5726}" type="slidenum">
              <a:rPr lang="de-DE" smtClean="0"/>
              <a:t>‹Nr.›</a:t>
            </a:fld>
            <a:endParaRPr lang="de-DE"/>
          </a:p>
        </p:txBody>
      </p:sp>
    </p:spTree>
    <p:extLst>
      <p:ext uri="{BB962C8B-B14F-4D97-AF65-F5344CB8AC3E}">
        <p14:creationId xmlns:p14="http://schemas.microsoft.com/office/powerpoint/2010/main" val="34558473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284C6C-8FFF-4C0B-8B68-B4F269A43F2D}"/>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70643A30-5178-4F15-BA4B-CA29563365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AE1613CE-E00F-448B-8AE3-02D10CBC10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6D6D40FC-A3C3-4FEF-A1BD-DEB3E51CBC53}"/>
              </a:ext>
            </a:extLst>
          </p:cNvPr>
          <p:cNvSpPr>
            <a:spLocks noGrp="1"/>
          </p:cNvSpPr>
          <p:nvPr>
            <p:ph type="dt" sz="half" idx="10"/>
          </p:nvPr>
        </p:nvSpPr>
        <p:spPr/>
        <p:txBody>
          <a:bodyPr/>
          <a:lstStyle/>
          <a:p>
            <a:fld id="{8C6AE538-125F-4CC3-A838-7F50492587F6}" type="datetimeFigureOut">
              <a:rPr lang="de-DE" smtClean="0"/>
              <a:t>21.05.2026</a:t>
            </a:fld>
            <a:endParaRPr lang="de-DE"/>
          </a:p>
        </p:txBody>
      </p:sp>
      <p:sp>
        <p:nvSpPr>
          <p:cNvPr id="6" name="Fußzeilenplatzhalter 5">
            <a:extLst>
              <a:ext uri="{FF2B5EF4-FFF2-40B4-BE49-F238E27FC236}">
                <a16:creationId xmlns:a16="http://schemas.microsoft.com/office/drawing/2014/main" id="{58980579-CCC2-474D-BBD4-2350CB539E79}"/>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E198D846-D490-46DF-B0C0-BB1FBCA1CCCB}"/>
              </a:ext>
            </a:extLst>
          </p:cNvPr>
          <p:cNvSpPr>
            <a:spLocks noGrp="1"/>
          </p:cNvSpPr>
          <p:nvPr>
            <p:ph type="sldNum" sz="quarter" idx="12"/>
          </p:nvPr>
        </p:nvSpPr>
        <p:spPr/>
        <p:txBody>
          <a:bodyPr/>
          <a:lstStyle/>
          <a:p>
            <a:fld id="{BF139AAF-4C48-438C-8596-EA53DC3F5726}" type="slidenum">
              <a:rPr lang="de-DE" smtClean="0"/>
              <a:t>‹Nr.›</a:t>
            </a:fld>
            <a:endParaRPr lang="de-DE"/>
          </a:p>
        </p:txBody>
      </p:sp>
    </p:spTree>
    <p:extLst>
      <p:ext uri="{BB962C8B-B14F-4D97-AF65-F5344CB8AC3E}">
        <p14:creationId xmlns:p14="http://schemas.microsoft.com/office/powerpoint/2010/main" val="3241655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261DEA-204E-4A65-90AD-62DDC1EF524B}"/>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51A7B442-F1A3-4EF6-8DEF-B218269B96BF}"/>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188B305-E39E-4097-B61F-D3F6910F64CD}"/>
              </a:ext>
            </a:extLst>
          </p:cNvPr>
          <p:cNvSpPr>
            <a:spLocks noGrp="1"/>
          </p:cNvSpPr>
          <p:nvPr>
            <p:ph type="dt" sz="half" idx="10"/>
          </p:nvPr>
        </p:nvSpPr>
        <p:spPr/>
        <p:txBody>
          <a:bodyPr/>
          <a:lstStyle/>
          <a:p>
            <a:fld id="{8C6AE538-125F-4CC3-A838-7F50492587F6}" type="datetimeFigureOut">
              <a:rPr lang="de-DE" smtClean="0"/>
              <a:t>21.05.2026</a:t>
            </a:fld>
            <a:endParaRPr lang="de-DE"/>
          </a:p>
        </p:txBody>
      </p:sp>
      <p:sp>
        <p:nvSpPr>
          <p:cNvPr id="5" name="Fußzeilenplatzhalter 4">
            <a:extLst>
              <a:ext uri="{FF2B5EF4-FFF2-40B4-BE49-F238E27FC236}">
                <a16:creationId xmlns:a16="http://schemas.microsoft.com/office/drawing/2014/main" id="{E6FC43E6-2151-4A39-856B-7520CB296CD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7A7213F-E025-4839-894D-6DA04FDB36DA}"/>
              </a:ext>
            </a:extLst>
          </p:cNvPr>
          <p:cNvSpPr>
            <a:spLocks noGrp="1"/>
          </p:cNvSpPr>
          <p:nvPr>
            <p:ph type="sldNum" sz="quarter" idx="12"/>
          </p:nvPr>
        </p:nvSpPr>
        <p:spPr/>
        <p:txBody>
          <a:bodyPr/>
          <a:lstStyle/>
          <a:p>
            <a:fld id="{BF139AAF-4C48-438C-8596-EA53DC3F5726}" type="slidenum">
              <a:rPr lang="de-DE" smtClean="0"/>
              <a:t>‹Nr.›</a:t>
            </a:fld>
            <a:endParaRPr lang="de-DE"/>
          </a:p>
        </p:txBody>
      </p:sp>
    </p:spTree>
    <p:extLst>
      <p:ext uri="{BB962C8B-B14F-4D97-AF65-F5344CB8AC3E}">
        <p14:creationId xmlns:p14="http://schemas.microsoft.com/office/powerpoint/2010/main" val="37634505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EF8C5472-BFFE-4041-B95F-B2F837157BAA}"/>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C31E1D80-D616-48A9-B3CE-4120C9A6E6FF}"/>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801D09EA-3E58-4987-8E83-CC45FFD484A3}"/>
              </a:ext>
            </a:extLst>
          </p:cNvPr>
          <p:cNvSpPr>
            <a:spLocks noGrp="1"/>
          </p:cNvSpPr>
          <p:nvPr>
            <p:ph type="dt" sz="half" idx="10"/>
          </p:nvPr>
        </p:nvSpPr>
        <p:spPr/>
        <p:txBody>
          <a:bodyPr/>
          <a:lstStyle/>
          <a:p>
            <a:fld id="{8C6AE538-125F-4CC3-A838-7F50492587F6}" type="datetimeFigureOut">
              <a:rPr lang="de-DE" smtClean="0"/>
              <a:t>21.05.2026</a:t>
            </a:fld>
            <a:endParaRPr lang="de-DE"/>
          </a:p>
        </p:txBody>
      </p:sp>
      <p:sp>
        <p:nvSpPr>
          <p:cNvPr id="5" name="Fußzeilenplatzhalter 4">
            <a:extLst>
              <a:ext uri="{FF2B5EF4-FFF2-40B4-BE49-F238E27FC236}">
                <a16:creationId xmlns:a16="http://schemas.microsoft.com/office/drawing/2014/main" id="{A4F88318-7627-453B-828D-B7C760D1E5E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6C57F6E-E9F7-4125-B2A3-CC7A266394F9}"/>
              </a:ext>
            </a:extLst>
          </p:cNvPr>
          <p:cNvSpPr>
            <a:spLocks noGrp="1"/>
          </p:cNvSpPr>
          <p:nvPr>
            <p:ph type="sldNum" sz="quarter" idx="12"/>
          </p:nvPr>
        </p:nvSpPr>
        <p:spPr/>
        <p:txBody>
          <a:bodyPr/>
          <a:lstStyle/>
          <a:p>
            <a:fld id="{BF139AAF-4C48-438C-8596-EA53DC3F5726}" type="slidenum">
              <a:rPr lang="de-DE" smtClean="0"/>
              <a:t>‹Nr.›</a:t>
            </a:fld>
            <a:endParaRPr lang="de-DE"/>
          </a:p>
        </p:txBody>
      </p:sp>
    </p:spTree>
    <p:extLst>
      <p:ext uri="{BB962C8B-B14F-4D97-AF65-F5344CB8AC3E}">
        <p14:creationId xmlns:p14="http://schemas.microsoft.com/office/powerpoint/2010/main" val="2681842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8E4C2648-A364-47EF-8059-9EEB635AA4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9A1EDFF0-F486-40BD-B9C6-525CD9FAA13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891A0186-2CCF-4162-AA09-4C0EB6B16B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6AE538-125F-4CC3-A838-7F50492587F6}" type="datetimeFigureOut">
              <a:rPr lang="de-DE" smtClean="0"/>
              <a:t>21.05.2026</a:t>
            </a:fld>
            <a:endParaRPr lang="de-DE"/>
          </a:p>
        </p:txBody>
      </p:sp>
      <p:sp>
        <p:nvSpPr>
          <p:cNvPr id="5" name="Fußzeilenplatzhalter 4">
            <a:extLst>
              <a:ext uri="{FF2B5EF4-FFF2-40B4-BE49-F238E27FC236}">
                <a16:creationId xmlns:a16="http://schemas.microsoft.com/office/drawing/2014/main" id="{6C6FE44F-E122-47E5-B5E7-FC9BBA2B8A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61D3E281-083A-4324-9B9D-73450BD2078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139AAF-4C48-438C-8596-EA53DC3F5726}" type="slidenum">
              <a:rPr lang="de-DE" smtClean="0"/>
              <a:t>‹Nr.›</a:t>
            </a:fld>
            <a:endParaRPr lang="de-DE"/>
          </a:p>
        </p:txBody>
      </p:sp>
    </p:spTree>
    <p:extLst>
      <p:ext uri="{BB962C8B-B14F-4D97-AF65-F5344CB8AC3E}">
        <p14:creationId xmlns:p14="http://schemas.microsoft.com/office/powerpoint/2010/main" val="31782352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image" Target="../media/image2.tmp"/><Relationship Id="rId1" Type="http://schemas.openxmlformats.org/officeDocument/2006/relationships/slideLayout" Target="../slideLayouts/slideLayout2.xml"/><Relationship Id="rId4" Type="http://schemas.openxmlformats.org/officeDocument/2006/relationships/image" Target="../media/image4.tmp"/></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image" Target="../media/image5.tmp"/><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1C50D2-02D8-45F2-8690-2E76C0B3EDDB}"/>
              </a:ext>
            </a:extLst>
          </p:cNvPr>
          <p:cNvSpPr>
            <a:spLocks noGrp="1"/>
          </p:cNvSpPr>
          <p:nvPr>
            <p:ph type="ctrTitle"/>
          </p:nvPr>
        </p:nvSpPr>
        <p:spPr/>
        <p:txBody>
          <a:bodyPr>
            <a:normAutofit/>
          </a:bodyPr>
          <a:lstStyle/>
          <a:p>
            <a:r>
              <a:rPr lang="de-DE" sz="3600" dirty="0"/>
              <a:t>Bildungsbarrieren identifizieren –</a:t>
            </a:r>
            <a:br>
              <a:rPr lang="de-DE" sz="3600" dirty="0"/>
            </a:br>
            <a:r>
              <a:rPr lang="de-DE" sz="3600" dirty="0"/>
              <a:t>Bildungschancen entwickeln</a:t>
            </a:r>
            <a:br>
              <a:rPr lang="de-DE" sz="3600" dirty="0"/>
            </a:br>
            <a:r>
              <a:rPr lang="de-DE" sz="3600" dirty="0"/>
              <a:t>Potenziale verschiedener Lernumwelten beim</a:t>
            </a:r>
            <a:br>
              <a:rPr lang="de-DE" sz="3600" dirty="0"/>
            </a:br>
            <a:r>
              <a:rPr lang="de-DE" sz="3600" dirty="0"/>
              <a:t>Abbau von Ungleichheit</a:t>
            </a:r>
          </a:p>
        </p:txBody>
      </p:sp>
      <p:sp>
        <p:nvSpPr>
          <p:cNvPr id="3" name="Untertitel 2">
            <a:extLst>
              <a:ext uri="{FF2B5EF4-FFF2-40B4-BE49-F238E27FC236}">
                <a16:creationId xmlns:a16="http://schemas.microsoft.com/office/drawing/2014/main" id="{03232BE1-9AAA-4FF2-95AB-4E951B72ADEB}"/>
              </a:ext>
            </a:extLst>
          </p:cNvPr>
          <p:cNvSpPr>
            <a:spLocks noGrp="1"/>
          </p:cNvSpPr>
          <p:nvPr>
            <p:ph type="subTitle" idx="1"/>
          </p:nvPr>
        </p:nvSpPr>
        <p:spPr/>
        <p:txBody>
          <a:bodyPr/>
          <a:lstStyle/>
          <a:p>
            <a:endParaRPr lang="de-DE" dirty="0"/>
          </a:p>
          <a:p>
            <a:r>
              <a:rPr lang="de-DE" dirty="0"/>
              <a:t>Ein einführender Kommentar</a:t>
            </a:r>
          </a:p>
        </p:txBody>
      </p:sp>
    </p:spTree>
    <p:extLst>
      <p:ext uri="{BB962C8B-B14F-4D97-AF65-F5344CB8AC3E}">
        <p14:creationId xmlns:p14="http://schemas.microsoft.com/office/powerpoint/2010/main" val="18088962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138064-D833-4A7B-917D-D7A5F3B1A316}"/>
              </a:ext>
            </a:extLst>
          </p:cNvPr>
          <p:cNvSpPr>
            <a:spLocks noGrp="1"/>
          </p:cNvSpPr>
          <p:nvPr>
            <p:ph type="title"/>
          </p:nvPr>
        </p:nvSpPr>
        <p:spPr/>
        <p:txBody>
          <a:bodyPr/>
          <a:lstStyle/>
          <a:p>
            <a:pPr algn="ctr"/>
            <a:r>
              <a:rPr lang="de-DE" dirty="0"/>
              <a:t>Zunächst: Eine unmögliche Aufgabe und ein Dank</a:t>
            </a:r>
          </a:p>
        </p:txBody>
      </p:sp>
      <p:sp>
        <p:nvSpPr>
          <p:cNvPr id="3" name="Inhaltsplatzhalter 2">
            <a:extLst>
              <a:ext uri="{FF2B5EF4-FFF2-40B4-BE49-F238E27FC236}">
                <a16:creationId xmlns:a16="http://schemas.microsoft.com/office/drawing/2014/main" id="{DF431649-3B37-4A61-9329-A1A5BBEDCA06}"/>
              </a:ext>
            </a:extLst>
          </p:cNvPr>
          <p:cNvSpPr>
            <a:spLocks noGrp="1"/>
          </p:cNvSpPr>
          <p:nvPr>
            <p:ph idx="1"/>
          </p:nvPr>
        </p:nvSpPr>
        <p:spPr>
          <a:xfrm>
            <a:off x="838200" y="1825625"/>
            <a:ext cx="7633996" cy="4351338"/>
          </a:xfrm>
        </p:spPr>
        <p:txBody>
          <a:bodyPr>
            <a:normAutofit fontScale="92500" lnSpcReduction="10000"/>
          </a:bodyPr>
          <a:lstStyle/>
          <a:p>
            <a:pPr marL="0" indent="0" algn="ctr">
              <a:buNone/>
            </a:pPr>
            <a:r>
              <a:rPr lang="de-DE" dirty="0"/>
              <a:t>Das Buch zu kommentieren, ist eine unmögliche Aufgabe!</a:t>
            </a:r>
          </a:p>
          <a:p>
            <a:pPr marL="0" indent="0" algn="ctr">
              <a:buNone/>
            </a:pPr>
            <a:r>
              <a:rPr lang="de-DE" dirty="0">
                <a:solidFill>
                  <a:srgbClr val="FF0000"/>
                </a:solidFill>
              </a:rPr>
              <a:t>Danke für die Beiträge – es zeigt, sie thematisieren eine der wichtigsten Herausforderungen innerhalb der Bildungspolitik: Sie zeigen, dass Infrastrukturpolitik Teilhabepolitik ist.</a:t>
            </a:r>
          </a:p>
          <a:p>
            <a:pPr marL="0" indent="0" algn="ctr">
              <a:buNone/>
            </a:pPr>
            <a:r>
              <a:rPr lang="de-DE" dirty="0"/>
              <a:t>Es ist grundlegend wichtig, diese Ergebnisse der Förderlinie innerhalb der Bildungsforschung und Bildungspolitik weiter zu verfolgen.</a:t>
            </a:r>
          </a:p>
          <a:p>
            <a:pPr marL="0" indent="0" algn="ctr">
              <a:buNone/>
            </a:pPr>
            <a:r>
              <a:rPr lang="de-DE" dirty="0">
                <a:solidFill>
                  <a:srgbClr val="00B050"/>
                </a:solidFill>
              </a:rPr>
              <a:t>Was kann ich machen: Ein Versuch, gemeinsam über ein Systematisierungsangebote in die Diskussion zu kommen … </a:t>
            </a:r>
          </a:p>
          <a:p>
            <a:pPr marL="0" indent="0" algn="ctr">
              <a:buNone/>
            </a:pPr>
            <a:endParaRPr lang="de-DE" dirty="0"/>
          </a:p>
          <a:p>
            <a:pPr marL="0" indent="0">
              <a:buNone/>
            </a:pPr>
            <a:endParaRPr lang="de-DE" dirty="0"/>
          </a:p>
        </p:txBody>
      </p:sp>
      <p:pic>
        <p:nvPicPr>
          <p:cNvPr id="5" name="Grafik 4">
            <a:extLst>
              <a:ext uri="{FF2B5EF4-FFF2-40B4-BE49-F238E27FC236}">
                <a16:creationId xmlns:a16="http://schemas.microsoft.com/office/drawing/2014/main" id="{4524F934-F15D-4680-93EE-8A709E77BC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3138" y="2195688"/>
            <a:ext cx="3576664" cy="5191163"/>
          </a:xfrm>
          <a:prstGeom prst="rect">
            <a:avLst/>
          </a:prstGeom>
        </p:spPr>
      </p:pic>
    </p:spTree>
    <p:extLst>
      <p:ext uri="{BB962C8B-B14F-4D97-AF65-F5344CB8AC3E}">
        <p14:creationId xmlns:p14="http://schemas.microsoft.com/office/powerpoint/2010/main" val="38288330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7C95B8-D5F9-4460-8362-80947409C748}"/>
              </a:ext>
            </a:extLst>
          </p:cNvPr>
          <p:cNvSpPr>
            <a:spLocks noGrp="1"/>
          </p:cNvSpPr>
          <p:nvPr>
            <p:ph type="title"/>
          </p:nvPr>
        </p:nvSpPr>
        <p:spPr/>
        <p:txBody>
          <a:bodyPr/>
          <a:lstStyle/>
          <a:p>
            <a:pPr algn="ctr"/>
            <a:r>
              <a:rPr lang="de-DE" dirty="0"/>
              <a:t>Perspektivwechsel</a:t>
            </a:r>
          </a:p>
        </p:txBody>
      </p:sp>
      <p:sp>
        <p:nvSpPr>
          <p:cNvPr id="3" name="Inhaltsplatzhalter 2">
            <a:extLst>
              <a:ext uri="{FF2B5EF4-FFF2-40B4-BE49-F238E27FC236}">
                <a16:creationId xmlns:a16="http://schemas.microsoft.com/office/drawing/2014/main" id="{89A27812-EE75-4437-90A6-A3BEAE4CC73C}"/>
              </a:ext>
            </a:extLst>
          </p:cNvPr>
          <p:cNvSpPr>
            <a:spLocks noGrp="1"/>
          </p:cNvSpPr>
          <p:nvPr>
            <p:ph idx="1"/>
          </p:nvPr>
        </p:nvSpPr>
        <p:spPr/>
        <p:txBody>
          <a:bodyPr>
            <a:normAutofit lnSpcReduction="10000"/>
          </a:bodyPr>
          <a:lstStyle/>
          <a:p>
            <a:pPr marL="0" indent="0">
              <a:buNone/>
            </a:pPr>
            <a:endParaRPr lang="de-DE" dirty="0"/>
          </a:p>
          <a:p>
            <a:pPr marL="0" indent="0" algn="ctr">
              <a:buNone/>
            </a:pPr>
            <a:r>
              <a:rPr lang="de-DE" dirty="0"/>
              <a:t>Mittlere Reichweite</a:t>
            </a:r>
          </a:p>
          <a:p>
            <a:pPr marL="0" indent="0" algn="ctr">
              <a:buNone/>
            </a:pPr>
            <a:endParaRPr lang="de-DE" dirty="0"/>
          </a:p>
          <a:p>
            <a:pPr marL="0" indent="0" algn="ctr">
              <a:buNone/>
            </a:pPr>
            <a:r>
              <a:rPr lang="de-DE" dirty="0">
                <a:solidFill>
                  <a:srgbClr val="FF0000"/>
                </a:solidFill>
              </a:rPr>
              <a:t>Recht auf Teilhabe – Analyse von Barrieren, fruchtbare Funktionen (</a:t>
            </a:r>
            <a:r>
              <a:rPr lang="de-DE"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Wolff und De-Shalit 2007</a:t>
            </a:r>
            <a:r>
              <a:rPr lang="de-DE" dirty="0">
                <a:solidFill>
                  <a:srgbClr val="FF0000"/>
                </a:solidFill>
              </a:rPr>
              <a:t>) </a:t>
            </a:r>
          </a:p>
          <a:p>
            <a:pPr marL="0" indent="0" algn="ctr">
              <a:buNone/>
            </a:pPr>
            <a:r>
              <a:rPr lang="de-DE" dirty="0"/>
              <a:t>(nicht Kompetenz, Reife und Passung)</a:t>
            </a:r>
          </a:p>
          <a:p>
            <a:pPr marL="0" indent="0" algn="ctr">
              <a:buNone/>
            </a:pPr>
            <a:endParaRPr lang="de-DE" dirty="0"/>
          </a:p>
          <a:p>
            <a:pPr marL="0" indent="0" algn="ctr">
              <a:buNone/>
            </a:pPr>
            <a:r>
              <a:rPr lang="de-DE" dirty="0">
                <a:solidFill>
                  <a:srgbClr val="0070C0"/>
                </a:solidFill>
              </a:rPr>
              <a:t>Lokales wird nicht nur lokal gemacht!</a:t>
            </a:r>
          </a:p>
          <a:p>
            <a:pPr marL="0" indent="0" algn="ctr">
              <a:buNone/>
            </a:pPr>
            <a:r>
              <a:rPr lang="de-DE" dirty="0">
                <a:solidFill>
                  <a:srgbClr val="0070C0"/>
                </a:solidFill>
              </a:rPr>
              <a:t>Hoch aktuell. Bildungsassistenz – SGB VIII</a:t>
            </a:r>
          </a:p>
          <a:p>
            <a:pPr marL="0" indent="0" algn="ctr">
              <a:buNone/>
            </a:pPr>
            <a:endParaRPr lang="de-DE" dirty="0"/>
          </a:p>
          <a:p>
            <a:pPr marL="0" indent="0" algn="ctr">
              <a:buNone/>
            </a:pPr>
            <a:endParaRPr lang="de-DE" dirty="0"/>
          </a:p>
        </p:txBody>
      </p:sp>
    </p:spTree>
    <p:extLst>
      <p:ext uri="{BB962C8B-B14F-4D97-AF65-F5344CB8AC3E}">
        <p14:creationId xmlns:p14="http://schemas.microsoft.com/office/powerpoint/2010/main" val="3015057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1F7777-B69F-4894-A416-A02936C66F61}"/>
              </a:ext>
            </a:extLst>
          </p:cNvPr>
          <p:cNvSpPr>
            <a:spLocks noGrp="1"/>
          </p:cNvSpPr>
          <p:nvPr>
            <p:ph type="title"/>
          </p:nvPr>
        </p:nvSpPr>
        <p:spPr/>
        <p:txBody>
          <a:bodyPr/>
          <a:lstStyle/>
          <a:p>
            <a:pPr algn="ctr"/>
            <a:r>
              <a:rPr lang="de-DE" dirty="0"/>
              <a:t>Das Angebot</a:t>
            </a:r>
          </a:p>
        </p:txBody>
      </p:sp>
      <p:sp>
        <p:nvSpPr>
          <p:cNvPr id="3" name="Inhaltsplatzhalter 2">
            <a:extLst>
              <a:ext uri="{FF2B5EF4-FFF2-40B4-BE49-F238E27FC236}">
                <a16:creationId xmlns:a16="http://schemas.microsoft.com/office/drawing/2014/main" id="{904BA739-7262-40F3-B29D-735261A7BEA3}"/>
              </a:ext>
            </a:extLst>
          </p:cNvPr>
          <p:cNvSpPr>
            <a:spLocks noGrp="1"/>
          </p:cNvSpPr>
          <p:nvPr>
            <p:ph idx="1"/>
          </p:nvPr>
        </p:nvSpPr>
        <p:spPr/>
        <p:txBody>
          <a:bodyPr/>
          <a:lstStyle/>
          <a:p>
            <a:pPr marL="0" indent="0">
              <a:buNone/>
            </a:pPr>
            <a:endParaRPr lang="de-DE" dirty="0"/>
          </a:p>
          <a:p>
            <a:pPr marL="0" indent="0" algn="ctr">
              <a:buNone/>
            </a:pPr>
            <a:r>
              <a:rPr lang="de-DE" dirty="0"/>
              <a:t>Die Beiträge des Buches stellen einen elaborierten multiperspektivischen Beitrag oder ein Fundament zur Formulierung einer Bildungsinfrastrukturforschung dar.</a:t>
            </a:r>
          </a:p>
          <a:p>
            <a:pPr marL="0" indent="0" algn="ctr">
              <a:buNone/>
            </a:pPr>
            <a:endParaRPr lang="de-DE" dirty="0"/>
          </a:p>
          <a:p>
            <a:pPr marL="0" indent="0" algn="ctr">
              <a:buNone/>
            </a:pPr>
            <a:r>
              <a:rPr lang="de-DE" dirty="0"/>
              <a:t>Zudem: Eine empirische, theoretische und konzeptionelle Bildungsinfrastrukturforschung stellt gegenwärtig ein Desiderat dar.</a:t>
            </a:r>
          </a:p>
          <a:p>
            <a:pPr marL="0" indent="0" algn="ctr">
              <a:buNone/>
            </a:pPr>
            <a:endParaRPr lang="de-DE" dirty="0"/>
          </a:p>
          <a:p>
            <a:pPr marL="0" indent="0" algn="ctr">
              <a:buNone/>
            </a:pPr>
            <a:r>
              <a:rPr lang="de-DE" dirty="0"/>
              <a:t>Bisher einfache Antworten auf komplexe Fragen!</a:t>
            </a:r>
          </a:p>
        </p:txBody>
      </p:sp>
    </p:spTree>
    <p:extLst>
      <p:ext uri="{BB962C8B-B14F-4D97-AF65-F5344CB8AC3E}">
        <p14:creationId xmlns:p14="http://schemas.microsoft.com/office/powerpoint/2010/main" val="30447192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C150FC-299B-4E6D-B15B-763BB16C18DD}"/>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74C37AD9-6951-40F7-AC6E-0D06D3FB711C}"/>
              </a:ext>
            </a:extLst>
          </p:cNvPr>
          <p:cNvSpPr>
            <a:spLocks noGrp="1"/>
          </p:cNvSpPr>
          <p:nvPr>
            <p:ph idx="1"/>
          </p:nvPr>
        </p:nvSpPr>
        <p:spPr/>
        <p:txBody>
          <a:bodyPr/>
          <a:lstStyle/>
          <a:p>
            <a:pPr marL="0" indent="0">
              <a:buNone/>
            </a:pPr>
            <a:endParaRPr lang="de-DE" dirty="0"/>
          </a:p>
          <a:p>
            <a:pPr marL="514350" indent="-514350">
              <a:buAutoNum type="arabicPeriod"/>
            </a:pPr>
            <a:r>
              <a:rPr lang="de-DE" dirty="0"/>
              <a:t>Was meint Infrastrukturforschung</a:t>
            </a:r>
          </a:p>
          <a:p>
            <a:pPr marL="514350" indent="-514350">
              <a:buAutoNum type="arabicPeriod"/>
            </a:pPr>
            <a:r>
              <a:rPr lang="de-DE" dirty="0"/>
              <a:t>Ausgewählte Ebenen der Infrastrukturforschung, die in den Beiträgen angesprochen werden</a:t>
            </a:r>
          </a:p>
          <a:p>
            <a:pPr marL="514350" indent="-514350">
              <a:buAutoNum type="arabicPeriod"/>
            </a:pPr>
            <a:r>
              <a:rPr lang="de-DE" dirty="0"/>
              <a:t>Perspektiven einer Bildungsinfrastrukturforschung</a:t>
            </a:r>
          </a:p>
        </p:txBody>
      </p:sp>
    </p:spTree>
    <p:extLst>
      <p:ext uri="{BB962C8B-B14F-4D97-AF65-F5344CB8AC3E}">
        <p14:creationId xmlns:p14="http://schemas.microsoft.com/office/powerpoint/2010/main" val="16990359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a:t>Methodologischer Institutionalismus</a:t>
            </a:r>
          </a:p>
        </p:txBody>
      </p:sp>
      <p:sp>
        <p:nvSpPr>
          <p:cNvPr id="3" name="Inhaltsplatzhalter 2"/>
          <p:cNvSpPr>
            <a:spLocks noGrp="1"/>
          </p:cNvSpPr>
          <p:nvPr>
            <p:ph idx="1"/>
          </p:nvPr>
        </p:nvSpPr>
        <p:spPr/>
        <p:txBody>
          <a:bodyPr>
            <a:normAutofit lnSpcReduction="10000"/>
          </a:bodyPr>
          <a:lstStyle/>
          <a:p>
            <a:pPr marL="0" indent="0">
              <a:buNone/>
            </a:pPr>
            <a:endParaRPr lang="de-DE" dirty="0"/>
          </a:p>
          <a:p>
            <a:pPr marL="0" indent="0">
              <a:buNone/>
            </a:pPr>
            <a:r>
              <a:rPr lang="de-DE" dirty="0"/>
              <a:t>Transnationalität: Methodologischer Nationalismus (Glick Schiller)</a:t>
            </a:r>
          </a:p>
          <a:p>
            <a:pPr marL="0" indent="0">
              <a:buNone/>
            </a:pPr>
            <a:endParaRPr lang="de-DE" dirty="0"/>
          </a:p>
          <a:p>
            <a:pPr marL="0" indent="0">
              <a:buNone/>
            </a:pPr>
            <a:r>
              <a:rPr lang="de-DE" dirty="0"/>
              <a:t>Trans: </a:t>
            </a:r>
            <a:r>
              <a:rPr lang="de-DE" i="1" dirty="0"/>
              <a:t>Trans</a:t>
            </a:r>
            <a:r>
              <a:rPr lang="de-DE" dirty="0"/>
              <a:t>nationalität, </a:t>
            </a:r>
            <a:r>
              <a:rPr lang="de-DE" i="1" dirty="0"/>
              <a:t>Trans</a:t>
            </a:r>
            <a:r>
              <a:rPr lang="de-DE" dirty="0"/>
              <a:t>ition, </a:t>
            </a:r>
            <a:r>
              <a:rPr lang="de-DE" i="1" dirty="0"/>
              <a:t>Trans</a:t>
            </a:r>
            <a:r>
              <a:rPr lang="de-DE" dirty="0"/>
              <a:t>generationalität …</a:t>
            </a:r>
          </a:p>
          <a:p>
            <a:pPr marL="0" indent="0">
              <a:buNone/>
            </a:pPr>
            <a:endParaRPr lang="de-DE" dirty="0"/>
          </a:p>
          <a:p>
            <a:pPr marL="0" indent="0">
              <a:buNone/>
            </a:pPr>
            <a:r>
              <a:rPr lang="de-DE" dirty="0"/>
              <a:t>Methodologischer Institutionalismus: </a:t>
            </a:r>
            <a:r>
              <a:rPr lang="de-DE" i="1" dirty="0"/>
              <a:t>Naturalisierung</a:t>
            </a:r>
            <a:r>
              <a:rPr lang="de-DE" dirty="0"/>
              <a:t> von Schule</a:t>
            </a:r>
          </a:p>
          <a:p>
            <a:pPr marL="0" indent="0">
              <a:buNone/>
            </a:pPr>
            <a:endParaRPr lang="de-DE" dirty="0"/>
          </a:p>
          <a:p>
            <a:pPr marL="0" indent="0">
              <a:buNone/>
            </a:pPr>
            <a:r>
              <a:rPr lang="de-DE" dirty="0"/>
              <a:t>Bsp.: Schulforschung wird als institutioneller Rahmen – wie ein Container „gesetzt“ und </a:t>
            </a:r>
            <a:r>
              <a:rPr lang="de-DE" dirty="0" err="1"/>
              <a:t>versäult</a:t>
            </a:r>
            <a:endParaRPr lang="de-DE" dirty="0"/>
          </a:p>
        </p:txBody>
      </p:sp>
    </p:spTree>
    <p:extLst>
      <p:ext uri="{BB962C8B-B14F-4D97-AF65-F5344CB8AC3E}">
        <p14:creationId xmlns:p14="http://schemas.microsoft.com/office/powerpoint/2010/main" val="32874534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6E2029-4F79-47BA-85B1-418E7E54D589}"/>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8057004A-9775-464C-897D-824BA7F1F7FD}"/>
              </a:ext>
            </a:extLst>
          </p:cNvPr>
          <p:cNvSpPr>
            <a:spLocks noGrp="1"/>
          </p:cNvSpPr>
          <p:nvPr>
            <p:ph idx="1"/>
          </p:nvPr>
        </p:nvSpPr>
        <p:spPr/>
        <p:txBody>
          <a:bodyPr>
            <a:normAutofit/>
          </a:bodyPr>
          <a:lstStyle/>
          <a:p>
            <a:pPr marL="0" indent="0">
              <a:buNone/>
            </a:pPr>
            <a:r>
              <a:rPr lang="de-DE" dirty="0"/>
              <a:t>„Lokale Bildungslandschaften, so gehen wir davon aus, sind nicht als ‚objektiv Gegebene‘ und statische Phänomene zu verstehen, sondern sie werden durch gesellschaftlich eingebettete Praktiken geformt und in Grenzen auch verändert. Dabei werden in der Auseinandersetzung mit Bildungslandschaften die sich überschneidenden und sich überlagernden Praktiken und Orientierungen, für den Abbau von schulischen und gesellschaftlichen Teilhabebarrieren Verantwortung zu übernehmen, in benachteiligten (Sozial-)Räumen fokussiert.“ (</a:t>
            </a:r>
            <a:r>
              <a:rPr lang="de-DE" dirty="0" err="1"/>
              <a:t>Hünersdorf</a:t>
            </a:r>
            <a:r>
              <a:rPr lang="de-DE" dirty="0"/>
              <a:t>/Kramer/Schreiter 2026, S. 47)</a:t>
            </a:r>
          </a:p>
          <a:p>
            <a:pPr marL="0" indent="0">
              <a:buNone/>
            </a:pPr>
            <a:endParaRPr lang="de-DE" dirty="0"/>
          </a:p>
        </p:txBody>
      </p:sp>
    </p:spTree>
    <p:extLst>
      <p:ext uri="{BB962C8B-B14F-4D97-AF65-F5344CB8AC3E}">
        <p14:creationId xmlns:p14="http://schemas.microsoft.com/office/powerpoint/2010/main" val="11420560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lstStyle/>
          <a:p>
            <a:pPr marL="0" indent="0">
              <a:buNone/>
            </a:pPr>
            <a:endParaRPr lang="de-DE" sz="4000" dirty="0"/>
          </a:p>
          <a:p>
            <a:pPr marL="0" indent="0">
              <a:buNone/>
            </a:pPr>
            <a:r>
              <a:rPr lang="de-DE" sz="4000" dirty="0"/>
              <a:t>Nicht </a:t>
            </a:r>
            <a:r>
              <a:rPr lang="de-DE" sz="4000" i="1" dirty="0"/>
              <a:t>in </a:t>
            </a:r>
            <a:r>
              <a:rPr lang="de-DE" sz="4000" dirty="0"/>
              <a:t>Kita, Schule etc. ist die Frage, sondern </a:t>
            </a:r>
            <a:r>
              <a:rPr lang="de-DE" sz="4000" b="1" i="1" dirty="0"/>
              <a:t>mit</a:t>
            </a:r>
            <a:r>
              <a:rPr lang="de-DE" sz="4000" dirty="0"/>
              <a:t> und </a:t>
            </a:r>
            <a:r>
              <a:rPr lang="de-DE" sz="4000" b="1" i="1" dirty="0" err="1"/>
              <a:t>beyond</a:t>
            </a:r>
            <a:r>
              <a:rPr lang="de-DE" sz="4000" dirty="0"/>
              <a:t>  in aktuellen Institutionalisierungsprozessen werden Bildungsbarrieren infrastrukturell eingebaut.</a:t>
            </a:r>
          </a:p>
          <a:p>
            <a:pPr marL="0" indent="0">
              <a:buNone/>
            </a:pPr>
            <a:endParaRPr lang="de-DE" dirty="0"/>
          </a:p>
        </p:txBody>
      </p:sp>
    </p:spTree>
    <p:extLst>
      <p:ext uri="{BB962C8B-B14F-4D97-AF65-F5344CB8AC3E}">
        <p14:creationId xmlns:p14="http://schemas.microsoft.com/office/powerpoint/2010/main" val="2428731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CE1AAC-DC01-4CC2-80CC-67A8E84A573A}"/>
              </a:ext>
            </a:extLst>
          </p:cNvPr>
          <p:cNvSpPr>
            <a:spLocks noGrp="1"/>
          </p:cNvSpPr>
          <p:nvPr>
            <p:ph type="title"/>
          </p:nvPr>
        </p:nvSpPr>
        <p:spPr/>
        <p:txBody>
          <a:bodyPr/>
          <a:lstStyle/>
          <a:p>
            <a:r>
              <a:rPr lang="de-DE" dirty="0"/>
              <a:t>Verkürztes Verständnis von Infrastrukturen: Stein, Schiene, Schulgebäude, digitale Netze</a:t>
            </a:r>
          </a:p>
        </p:txBody>
      </p:sp>
      <p:sp>
        <p:nvSpPr>
          <p:cNvPr id="3" name="Inhaltsplatzhalter 2">
            <a:extLst>
              <a:ext uri="{FF2B5EF4-FFF2-40B4-BE49-F238E27FC236}">
                <a16:creationId xmlns:a16="http://schemas.microsoft.com/office/drawing/2014/main" id="{A7508137-4E50-4C6A-8D55-F54C41586293}"/>
              </a:ext>
            </a:extLst>
          </p:cNvPr>
          <p:cNvSpPr>
            <a:spLocks noGrp="1"/>
          </p:cNvSpPr>
          <p:nvPr>
            <p:ph idx="1"/>
          </p:nvPr>
        </p:nvSpPr>
        <p:spPr/>
        <p:txBody>
          <a:bodyPr>
            <a:normAutofit/>
          </a:bodyPr>
          <a:lstStyle/>
          <a:p>
            <a:endParaRPr lang="de-DE" dirty="0"/>
          </a:p>
          <a:p>
            <a:endParaRPr lang="de-DE" dirty="0"/>
          </a:p>
        </p:txBody>
      </p:sp>
      <p:pic>
        <p:nvPicPr>
          <p:cNvPr id="7" name="Inhaltsplatzhalter 4" descr="Bildschirmausschnitt">
            <a:extLst>
              <a:ext uri="{FF2B5EF4-FFF2-40B4-BE49-F238E27FC236}">
                <a16:creationId xmlns:a16="http://schemas.microsoft.com/office/drawing/2014/main" id="{7C056CDD-4160-456D-8092-D170F59A20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9138" y="1690688"/>
            <a:ext cx="6154287" cy="4237666"/>
          </a:xfrm>
          <a:prstGeom prst="rect">
            <a:avLst/>
          </a:prstGeom>
        </p:spPr>
      </p:pic>
      <p:pic>
        <p:nvPicPr>
          <p:cNvPr id="8" name="Inhaltsplatzhalter 3" descr="Bildschirmausschnitt">
            <a:extLst>
              <a:ext uri="{FF2B5EF4-FFF2-40B4-BE49-F238E27FC236}">
                <a16:creationId xmlns:a16="http://schemas.microsoft.com/office/drawing/2014/main" id="{D0E43E83-0B80-4572-8E15-85E06F03DA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55836" y="2656980"/>
            <a:ext cx="5536163" cy="4238341"/>
          </a:xfrm>
          <a:prstGeom prst="rect">
            <a:avLst/>
          </a:prstGeom>
        </p:spPr>
      </p:pic>
      <p:pic>
        <p:nvPicPr>
          <p:cNvPr id="9" name="Grafik 8">
            <a:extLst>
              <a:ext uri="{FF2B5EF4-FFF2-40B4-BE49-F238E27FC236}">
                <a16:creationId xmlns:a16="http://schemas.microsoft.com/office/drawing/2014/main" id="{65A54DBB-20E4-48BB-B785-869C2B3F94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292" y="3184850"/>
            <a:ext cx="5133693" cy="3350862"/>
          </a:xfrm>
          <a:prstGeom prst="rect">
            <a:avLst/>
          </a:prstGeom>
        </p:spPr>
      </p:pic>
    </p:spTree>
    <p:extLst>
      <p:ext uri="{BB962C8B-B14F-4D97-AF65-F5344CB8AC3E}">
        <p14:creationId xmlns:p14="http://schemas.microsoft.com/office/powerpoint/2010/main" val="4281946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0C9512-F2EB-4D91-ACD6-3BA6AFA86270}"/>
              </a:ext>
            </a:extLst>
          </p:cNvPr>
          <p:cNvSpPr>
            <a:spLocks noGrp="1"/>
          </p:cNvSpPr>
          <p:nvPr>
            <p:ph type="title"/>
          </p:nvPr>
        </p:nvSpPr>
        <p:spPr/>
        <p:txBody>
          <a:bodyPr/>
          <a:lstStyle/>
          <a:p>
            <a:r>
              <a:rPr lang="de-DE" dirty="0"/>
              <a:t>Traditionelles Verständnis von Infrastrukturen</a:t>
            </a:r>
          </a:p>
        </p:txBody>
      </p:sp>
      <p:sp>
        <p:nvSpPr>
          <p:cNvPr id="3" name="Inhaltsplatzhalter 2">
            <a:extLst>
              <a:ext uri="{FF2B5EF4-FFF2-40B4-BE49-F238E27FC236}">
                <a16:creationId xmlns:a16="http://schemas.microsoft.com/office/drawing/2014/main" id="{CF45EFEE-B9D6-442C-8920-1966B5AD634F}"/>
              </a:ext>
            </a:extLst>
          </p:cNvPr>
          <p:cNvSpPr>
            <a:spLocks noGrp="1"/>
          </p:cNvSpPr>
          <p:nvPr>
            <p:ph idx="1"/>
          </p:nvPr>
        </p:nvSpPr>
        <p:spPr/>
        <p:txBody>
          <a:bodyPr/>
          <a:lstStyle/>
          <a:p>
            <a:pPr marL="0" indent="0">
              <a:buNone/>
            </a:pPr>
            <a:endParaRPr lang="de-DE" dirty="0"/>
          </a:p>
          <a:p>
            <a:pPr marL="0" indent="0">
              <a:buNone/>
            </a:pPr>
            <a:r>
              <a:rPr lang="de-DE" sz="3200" kern="0" dirty="0">
                <a:effectLst/>
                <a:latin typeface="Arial" panose="020B0604020202020204" pitchFamily="34" charset="0"/>
                <a:ea typeface="Calibri" panose="020F0502020204030204" pitchFamily="34" charset="0"/>
              </a:rPr>
              <a:t>Traditionell wurden als soziale Intrastruktur „</a:t>
            </a:r>
            <a:r>
              <a:rPr lang="de-DE" sz="3200" kern="0" dirty="0">
                <a:effectLst/>
                <a:latin typeface="Arial" panose="020B0604020202020204" pitchFamily="34" charset="0"/>
                <a:ea typeface="Calibri" panose="020F0502020204030204" pitchFamily="34" charset="0"/>
                <a:cs typeface="Times New Roman" panose="02020603050405020304" pitchFamily="18" charset="0"/>
              </a:rPr>
              <a:t>immobile Einrichtungen, Anlagen, Netze und Personal verstanden, die zum Zweck der kollektiven Bedürfnisbefriedigung, der sozialen Daseinsvorsorge und der Teilhabe von Menschen öffentlich oder kollektiv bereitgestellt, betrieben, abgesichert und weiterentwickelt werden.“ (Böhmer 2022, S. 87).</a:t>
            </a:r>
            <a:endParaRPr lang="de-DE" sz="3200" dirty="0"/>
          </a:p>
        </p:txBody>
      </p:sp>
    </p:spTree>
    <p:extLst>
      <p:ext uri="{BB962C8B-B14F-4D97-AF65-F5344CB8AC3E}">
        <p14:creationId xmlns:p14="http://schemas.microsoft.com/office/powerpoint/2010/main" val="36684816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err="1"/>
              <a:t>Barlösius</a:t>
            </a:r>
            <a:r>
              <a:rPr lang="de-DE" dirty="0"/>
              <a:t>: Infrastrukturen als soziale Ordnungsdienste (2019)</a:t>
            </a:r>
          </a:p>
        </p:txBody>
      </p:sp>
      <p:sp>
        <p:nvSpPr>
          <p:cNvPr id="5" name="Inhaltsplatzhalter 4">
            <a:extLst>
              <a:ext uri="{FF2B5EF4-FFF2-40B4-BE49-F238E27FC236}">
                <a16:creationId xmlns:a16="http://schemas.microsoft.com/office/drawing/2014/main" id="{4581D3F7-F802-444D-B88A-D9DCC2E18FAA}"/>
              </a:ext>
            </a:extLst>
          </p:cNvPr>
          <p:cNvSpPr>
            <a:spLocks noGrp="1"/>
          </p:cNvSpPr>
          <p:nvPr>
            <p:ph idx="1"/>
          </p:nvPr>
        </p:nvSpPr>
        <p:spPr/>
        <p:txBody>
          <a:bodyPr/>
          <a:lstStyle/>
          <a:p>
            <a:pPr marL="0" indent="0">
              <a:buNone/>
            </a:pPr>
            <a:r>
              <a:rPr lang="de-DE" kern="0" dirty="0">
                <a:effectLst/>
                <a:latin typeface="Arial" panose="020B0604020202020204" pitchFamily="34" charset="0"/>
                <a:ea typeface="Calibri" panose="020F0502020204030204" pitchFamily="34" charset="0"/>
                <a:cs typeface="Times New Roman" panose="02020603050405020304" pitchFamily="18" charset="0"/>
              </a:rPr>
              <a:t>Aktuellere Ansätze der Infrastrukturanalyse: „</a:t>
            </a:r>
            <a:r>
              <a:rPr lang="de-DE" kern="0" dirty="0">
                <a:latin typeface="Arial" panose="020B0604020202020204" pitchFamily="34" charset="0"/>
                <a:ea typeface="Calibri" panose="020F0502020204030204" pitchFamily="34" charset="0"/>
                <a:cs typeface="Times New Roman" panose="02020603050405020304" pitchFamily="18" charset="0"/>
              </a:rPr>
              <a:t>B</a:t>
            </a:r>
            <a:r>
              <a:rPr lang="de-DE" kern="0" dirty="0">
                <a:effectLst/>
                <a:latin typeface="Arial" panose="020B0604020202020204" pitchFamily="34" charset="0"/>
                <a:ea typeface="Calibri" panose="020F0502020204030204" pitchFamily="34" charset="0"/>
              </a:rPr>
              <a:t>oth </a:t>
            </a:r>
            <a:r>
              <a:rPr lang="de-DE" kern="0" dirty="0" err="1">
                <a:effectLst/>
                <a:latin typeface="Arial" panose="020B0604020202020204" pitchFamily="34" charset="0"/>
                <a:ea typeface="Calibri" panose="020F0502020204030204" pitchFamily="34" charset="0"/>
              </a:rPr>
              <a:t>the</a:t>
            </a:r>
            <a:r>
              <a:rPr lang="de-DE" kern="0" dirty="0">
                <a:effectLst/>
                <a:latin typeface="Arial" panose="020B0604020202020204" pitchFamily="34" charset="0"/>
                <a:ea typeface="Calibri" panose="020F0502020204030204" pitchFamily="34" charset="0"/>
              </a:rPr>
              <a:t> material and </a:t>
            </a:r>
            <a:r>
              <a:rPr lang="de-DE" kern="0" dirty="0" err="1">
                <a:effectLst/>
                <a:latin typeface="Arial" panose="020B0604020202020204" pitchFamily="34" charset="0"/>
                <a:ea typeface="Calibri" panose="020F0502020204030204" pitchFamily="34" charset="0"/>
              </a:rPr>
              <a:t>immaterial</a:t>
            </a:r>
            <a:r>
              <a:rPr lang="de-DE" kern="0" dirty="0">
                <a:effectLst/>
                <a:latin typeface="Arial" panose="020B0604020202020204" pitchFamily="34" charset="0"/>
                <a:ea typeface="Calibri" panose="020F0502020204030204" pitchFamily="34" charset="0"/>
              </a:rPr>
              <a:t> </a:t>
            </a:r>
            <a:r>
              <a:rPr lang="de-DE" kern="0" dirty="0" err="1">
                <a:effectLst/>
                <a:latin typeface="Arial" panose="020B0604020202020204" pitchFamily="34" charset="0"/>
                <a:ea typeface="Calibri" panose="020F0502020204030204" pitchFamily="34" charset="0"/>
              </a:rPr>
              <a:t>infrastructures</a:t>
            </a:r>
            <a:r>
              <a:rPr lang="de-DE" kern="0" dirty="0">
                <a:effectLst/>
                <a:latin typeface="Arial" panose="020B0604020202020204" pitchFamily="34" charset="0"/>
                <a:ea typeface="Calibri" panose="020F0502020204030204" pitchFamily="34" charset="0"/>
              </a:rPr>
              <a:t> </a:t>
            </a:r>
            <a:r>
              <a:rPr lang="de-DE" kern="0" dirty="0" err="1">
                <a:effectLst/>
                <a:latin typeface="Arial" panose="020B0604020202020204" pitchFamily="34" charset="0"/>
                <a:ea typeface="Calibri" panose="020F0502020204030204" pitchFamily="34" charset="0"/>
              </a:rPr>
              <a:t>of</a:t>
            </a:r>
            <a:r>
              <a:rPr lang="de-DE" kern="0" dirty="0">
                <a:effectLst/>
                <a:latin typeface="Arial" panose="020B0604020202020204" pitchFamily="34" charset="0"/>
                <a:ea typeface="Calibri" panose="020F0502020204030204" pitchFamily="34" charset="0"/>
              </a:rPr>
              <a:t> </a:t>
            </a:r>
            <a:r>
              <a:rPr lang="de-DE" kern="0" dirty="0" err="1">
                <a:effectLst/>
                <a:latin typeface="Arial" panose="020B0604020202020204" pitchFamily="34" charset="0"/>
                <a:ea typeface="Calibri" panose="020F0502020204030204" pitchFamily="34" charset="0"/>
              </a:rPr>
              <a:t>thought</a:t>
            </a:r>
            <a:r>
              <a:rPr lang="de-DE" kern="0" dirty="0">
                <a:effectLst/>
                <a:latin typeface="Arial" panose="020B0604020202020204" pitchFamily="34" charset="0"/>
                <a:ea typeface="Calibri" panose="020F0502020204030204" pitchFamily="34" charset="0"/>
              </a:rPr>
              <a:t> and </a:t>
            </a:r>
            <a:r>
              <a:rPr lang="de-DE" kern="0" dirty="0" err="1">
                <a:effectLst/>
                <a:latin typeface="Arial" panose="020B0604020202020204" pitchFamily="34" charset="0"/>
                <a:ea typeface="Calibri" panose="020F0502020204030204" pitchFamily="34" charset="0"/>
              </a:rPr>
              <a:t>action</a:t>
            </a:r>
            <a:r>
              <a:rPr lang="de-DE" kern="0" dirty="0">
                <a:effectLst/>
                <a:latin typeface="Arial" panose="020B0604020202020204" pitchFamily="34" charset="0"/>
                <a:ea typeface="Calibri" panose="020F0502020204030204" pitchFamily="34" charset="0"/>
              </a:rPr>
              <a:t> </a:t>
            </a:r>
            <a:r>
              <a:rPr lang="de-DE" kern="0" dirty="0" err="1">
                <a:effectLst/>
                <a:latin typeface="Arial" panose="020B0604020202020204" pitchFamily="34" charset="0"/>
                <a:ea typeface="Calibri" panose="020F0502020204030204" pitchFamily="34" charset="0"/>
              </a:rPr>
              <a:t>that</a:t>
            </a:r>
            <a:r>
              <a:rPr lang="de-DE" kern="0" dirty="0">
                <a:effectLst/>
                <a:latin typeface="Arial" panose="020B0604020202020204" pitchFamily="34" charset="0"/>
                <a:ea typeface="Calibri" panose="020F0502020204030204" pitchFamily="34" charset="0"/>
              </a:rPr>
              <a:t> </a:t>
            </a:r>
            <a:r>
              <a:rPr lang="de-DE" kern="0" dirty="0" err="1">
                <a:effectLst/>
                <a:latin typeface="Arial" panose="020B0604020202020204" pitchFamily="34" charset="0"/>
                <a:ea typeface="Calibri" panose="020F0502020204030204" pitchFamily="34" charset="0"/>
              </a:rPr>
              <a:t>shape</a:t>
            </a:r>
            <a:r>
              <a:rPr lang="de-DE" kern="0" dirty="0">
                <a:effectLst/>
                <a:latin typeface="Arial" panose="020B0604020202020204" pitchFamily="34" charset="0"/>
                <a:ea typeface="Calibri" panose="020F0502020204030204" pitchFamily="34" charset="0"/>
              </a:rPr>
              <a:t> </a:t>
            </a:r>
            <a:r>
              <a:rPr lang="de-DE" kern="0" dirty="0" err="1">
                <a:effectLst/>
                <a:latin typeface="Arial" panose="020B0604020202020204" pitchFamily="34" charset="0"/>
                <a:ea typeface="Calibri" panose="020F0502020204030204" pitchFamily="34" charset="0"/>
              </a:rPr>
              <a:t>everyday</a:t>
            </a:r>
            <a:r>
              <a:rPr lang="de-DE" kern="0" dirty="0">
                <a:effectLst/>
                <a:latin typeface="Arial" panose="020B0604020202020204" pitchFamily="34" charset="0"/>
                <a:ea typeface="Calibri" panose="020F0502020204030204" pitchFamily="34" charset="0"/>
              </a:rPr>
              <a:t> </a:t>
            </a:r>
            <a:r>
              <a:rPr lang="de-DE" kern="0" dirty="0" err="1">
                <a:effectLst/>
                <a:latin typeface="Arial" panose="020B0604020202020204" pitchFamily="34" charset="0"/>
                <a:ea typeface="Calibri" panose="020F0502020204030204" pitchFamily="34" charset="0"/>
              </a:rPr>
              <a:t>practices</a:t>
            </a:r>
            <a:r>
              <a:rPr lang="de-DE" kern="0" dirty="0">
                <a:effectLst/>
                <a:latin typeface="Arial" panose="020B0604020202020204" pitchFamily="34" charset="0"/>
                <a:ea typeface="Calibri" panose="020F0502020204030204" pitchFamily="34" charset="0"/>
              </a:rPr>
              <a:t>, </a:t>
            </a:r>
            <a:r>
              <a:rPr lang="de-DE" kern="0" dirty="0" err="1">
                <a:effectLst/>
                <a:latin typeface="Arial" panose="020B0604020202020204" pitchFamily="34" charset="0"/>
                <a:ea typeface="Calibri" panose="020F0502020204030204" pitchFamily="34" charset="0"/>
              </a:rPr>
              <a:t>emphasizing</a:t>
            </a:r>
            <a:r>
              <a:rPr lang="de-DE" kern="0" dirty="0">
                <a:effectLst/>
                <a:latin typeface="Arial" panose="020B0604020202020204" pitchFamily="34" charset="0"/>
                <a:ea typeface="Calibri" panose="020F0502020204030204" pitchFamily="34" charset="0"/>
              </a:rPr>
              <a:t> </a:t>
            </a:r>
            <a:r>
              <a:rPr lang="de-DE" kern="0" dirty="0" err="1">
                <a:effectLst/>
                <a:latin typeface="Arial" panose="020B0604020202020204" pitchFamily="34" charset="0"/>
                <a:ea typeface="Calibri" panose="020F0502020204030204" pitchFamily="34" charset="0"/>
              </a:rPr>
              <a:t>the</a:t>
            </a:r>
            <a:r>
              <a:rPr lang="de-DE" kern="0" dirty="0">
                <a:effectLst/>
                <a:latin typeface="Arial" panose="020B0604020202020204" pitchFamily="34" charset="0"/>
                <a:ea typeface="Calibri" panose="020F0502020204030204" pitchFamily="34" charset="0"/>
              </a:rPr>
              <a:t> </a:t>
            </a:r>
            <a:r>
              <a:rPr lang="de-DE" kern="0" dirty="0" err="1">
                <a:effectLst/>
                <a:latin typeface="Arial" panose="020B0604020202020204" pitchFamily="34" charset="0"/>
                <a:ea typeface="Calibri" panose="020F0502020204030204" pitchFamily="34" charset="0"/>
              </a:rPr>
              <a:t>dialectical</a:t>
            </a:r>
            <a:r>
              <a:rPr lang="de-DE" kern="0" dirty="0">
                <a:effectLst/>
                <a:latin typeface="Arial" panose="020B0604020202020204" pitchFamily="34" charset="0"/>
                <a:ea typeface="Calibri" panose="020F0502020204030204" pitchFamily="34" charset="0"/>
              </a:rPr>
              <a:t> </a:t>
            </a:r>
            <a:r>
              <a:rPr lang="de-DE" kern="0" dirty="0" err="1">
                <a:effectLst/>
                <a:latin typeface="Arial" panose="020B0604020202020204" pitchFamily="34" charset="0"/>
                <a:ea typeface="Calibri" panose="020F0502020204030204" pitchFamily="34" charset="0"/>
              </a:rPr>
              <a:t>relationship</a:t>
            </a:r>
            <a:r>
              <a:rPr lang="de-DE" kern="0" dirty="0">
                <a:effectLst/>
                <a:latin typeface="Arial" panose="020B0604020202020204" pitchFamily="34" charset="0"/>
                <a:ea typeface="Calibri" panose="020F0502020204030204" pitchFamily="34" charset="0"/>
              </a:rPr>
              <a:t> </a:t>
            </a:r>
            <a:r>
              <a:rPr lang="de-DE" kern="0" dirty="0" err="1">
                <a:effectLst/>
                <a:latin typeface="Arial" panose="020B0604020202020204" pitchFamily="34" charset="0"/>
                <a:ea typeface="Calibri" panose="020F0502020204030204" pitchFamily="34" charset="0"/>
              </a:rPr>
              <a:t>between</a:t>
            </a:r>
            <a:r>
              <a:rPr lang="de-DE" kern="0" dirty="0">
                <a:effectLst/>
                <a:latin typeface="Arial" panose="020B0604020202020204" pitchFamily="34" charset="0"/>
                <a:ea typeface="Calibri" panose="020F0502020204030204" pitchFamily="34" charset="0"/>
              </a:rPr>
              <a:t> </a:t>
            </a:r>
            <a:r>
              <a:rPr lang="de-DE" kern="0" dirty="0" err="1">
                <a:effectLst/>
                <a:latin typeface="Arial" panose="020B0604020202020204" pitchFamily="34" charset="0"/>
                <a:ea typeface="Calibri" panose="020F0502020204030204" pitchFamily="34" charset="0"/>
              </a:rPr>
              <a:t>infrastructure</a:t>
            </a:r>
            <a:r>
              <a:rPr lang="de-DE" kern="0" dirty="0">
                <a:effectLst/>
                <a:latin typeface="Arial" panose="020B0604020202020204" pitchFamily="34" charset="0"/>
                <a:ea typeface="Calibri" panose="020F0502020204030204" pitchFamily="34" charset="0"/>
              </a:rPr>
              <a:t> and </a:t>
            </a:r>
            <a:r>
              <a:rPr lang="de-DE" kern="0" dirty="0" err="1">
                <a:effectLst/>
                <a:latin typeface="Arial" panose="020B0604020202020204" pitchFamily="34" charset="0"/>
                <a:ea typeface="Calibri" panose="020F0502020204030204" pitchFamily="34" charset="0"/>
              </a:rPr>
              <a:t>agency</a:t>
            </a:r>
            <a:r>
              <a:rPr lang="de-DE" kern="0" dirty="0">
                <a:effectLst/>
                <a:latin typeface="Arial" panose="020B0604020202020204" pitchFamily="34" charset="0"/>
                <a:ea typeface="Calibri" panose="020F0502020204030204" pitchFamily="34" charset="0"/>
              </a:rPr>
              <a:t>“ miteinbeziehen (</a:t>
            </a:r>
            <a:r>
              <a:rPr lang="de-DE" kern="0" dirty="0" err="1">
                <a:effectLst/>
                <a:latin typeface="Arial" panose="020B0604020202020204" pitchFamily="34" charset="0"/>
                <a:ea typeface="Calibri" panose="020F0502020204030204" pitchFamily="34" charset="0"/>
                <a:cs typeface="Times New Roman" panose="02020603050405020304" pitchFamily="18" charset="0"/>
              </a:rPr>
              <a:t>Corchia</a:t>
            </a:r>
            <a:r>
              <a:rPr lang="de-DE" kern="0" dirty="0">
                <a:effectLst/>
                <a:latin typeface="Arial" panose="020B0604020202020204" pitchFamily="34" charset="0"/>
                <a:ea typeface="Calibri" panose="020F0502020204030204" pitchFamily="34" charset="0"/>
                <a:cs typeface="Times New Roman" panose="02020603050405020304" pitchFamily="18" charset="0"/>
              </a:rPr>
              <a:t>/</a:t>
            </a:r>
            <a:r>
              <a:rPr lang="de-DE" kern="0" dirty="0" err="1">
                <a:effectLst/>
                <a:latin typeface="Arial" panose="020B0604020202020204" pitchFamily="34" charset="0"/>
                <a:ea typeface="Calibri" panose="020F0502020204030204" pitchFamily="34" charset="0"/>
                <a:cs typeface="Times New Roman" panose="02020603050405020304" pitchFamily="18" charset="0"/>
              </a:rPr>
              <a:t>Borghini</a:t>
            </a:r>
            <a:r>
              <a:rPr lang="de-DE" kern="0" dirty="0">
                <a:effectLst/>
                <a:latin typeface="Arial" panose="020B0604020202020204" pitchFamily="34" charset="0"/>
                <a:ea typeface="Calibri" panose="020F0502020204030204" pitchFamily="34" charset="0"/>
                <a:cs typeface="Times New Roman" panose="02020603050405020304" pitchFamily="18" charset="0"/>
              </a:rPr>
              <a:t> 2025)</a:t>
            </a:r>
            <a:r>
              <a:rPr lang="de-DE" kern="0" dirty="0">
                <a:effectLst/>
                <a:latin typeface="Arial" panose="020B0604020202020204" pitchFamily="34" charset="0"/>
                <a:ea typeface="Calibri" panose="020F0502020204030204" pitchFamily="34" charset="0"/>
              </a:rPr>
              <a:t>. </a:t>
            </a:r>
          </a:p>
          <a:p>
            <a:pPr marL="0" indent="0">
              <a:buNone/>
            </a:pPr>
            <a:endParaRPr lang="de-DE" kern="0" dirty="0">
              <a:latin typeface="Arial" panose="020B0604020202020204" pitchFamily="34" charset="0"/>
              <a:ea typeface="Calibri" panose="020F0502020204030204" pitchFamily="34" charset="0"/>
            </a:endParaRPr>
          </a:p>
          <a:p>
            <a:pPr>
              <a:buFont typeface="Wingdings" panose="05000000000000000000" pitchFamily="2" charset="2"/>
              <a:buChar char="ü"/>
            </a:pPr>
            <a:r>
              <a:rPr lang="de-DE" kern="0" dirty="0">
                <a:latin typeface="Arial" panose="020B0604020202020204" pitchFamily="34" charset="0"/>
                <a:ea typeface="Calibri" panose="020F0502020204030204" pitchFamily="34" charset="0"/>
              </a:rPr>
              <a:t> Sie machen Räume des Ein- und Ausschlusses – Zugehörigkeiten (Harms)</a:t>
            </a:r>
          </a:p>
          <a:p>
            <a:pPr>
              <a:buFont typeface="Wingdings" panose="05000000000000000000" pitchFamily="2" charset="2"/>
              <a:buChar char="ü"/>
            </a:pPr>
            <a:r>
              <a:rPr lang="de-DE" kern="0" dirty="0">
                <a:latin typeface="Arial" panose="020B0604020202020204" pitchFamily="34" charset="0"/>
                <a:ea typeface="Calibri" panose="020F0502020204030204" pitchFamily="34" charset="0"/>
              </a:rPr>
              <a:t> Sie schaffen Teilhabepraktiken mit unterschiedlicher Adressierungen von Handlungsfähigkeit – </a:t>
            </a:r>
            <a:r>
              <a:rPr lang="de-DE" kern="0" dirty="0" err="1">
                <a:latin typeface="Arial" panose="020B0604020202020204" pitchFamily="34" charset="0"/>
                <a:ea typeface="Calibri" panose="020F0502020204030204" pitchFamily="34" charset="0"/>
              </a:rPr>
              <a:t>agency</a:t>
            </a:r>
            <a:r>
              <a:rPr lang="de-DE" kern="0" dirty="0">
                <a:latin typeface="Arial" panose="020B0604020202020204" pitchFamily="34" charset="0"/>
                <a:ea typeface="Calibri" panose="020F0502020204030204" pitchFamily="34" charset="0"/>
              </a:rPr>
              <a:t> (</a:t>
            </a:r>
            <a:r>
              <a:rPr lang="de-DE" kern="0" dirty="0" err="1">
                <a:latin typeface="Arial" panose="020B0604020202020204" pitchFamily="34" charset="0"/>
                <a:ea typeface="Calibri" panose="020F0502020204030204" pitchFamily="34" charset="0"/>
              </a:rPr>
              <a:t>Schabacher</a:t>
            </a:r>
            <a:r>
              <a:rPr lang="de-DE" kern="0" dirty="0">
                <a:latin typeface="Arial" panose="020B0604020202020204" pitchFamily="34" charset="0"/>
                <a:ea typeface="Calibri" panose="020F0502020204030204" pitchFamily="34" charset="0"/>
              </a:rPr>
              <a:t>)</a:t>
            </a:r>
          </a:p>
          <a:p>
            <a:pPr marL="0" indent="0">
              <a:buNone/>
            </a:pPr>
            <a:endParaRPr lang="de-DE" dirty="0"/>
          </a:p>
        </p:txBody>
      </p:sp>
    </p:spTree>
    <p:extLst>
      <p:ext uri="{BB962C8B-B14F-4D97-AF65-F5344CB8AC3E}">
        <p14:creationId xmlns:p14="http://schemas.microsoft.com/office/powerpoint/2010/main" val="1877690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1E6CF1-3A39-4470-8C49-3903A8C6108F}"/>
              </a:ext>
            </a:extLst>
          </p:cNvPr>
          <p:cNvSpPr>
            <a:spLocks noGrp="1"/>
          </p:cNvSpPr>
          <p:nvPr>
            <p:ph type="title"/>
          </p:nvPr>
        </p:nvSpPr>
        <p:spPr/>
        <p:txBody>
          <a:bodyPr/>
          <a:lstStyle/>
          <a:p>
            <a:pPr algn="ctr"/>
            <a:r>
              <a:rPr lang="de-DE" dirty="0"/>
              <a:t>Infrastrukturen als räumliche Ordnung</a:t>
            </a:r>
          </a:p>
        </p:txBody>
      </p:sp>
      <p:sp>
        <p:nvSpPr>
          <p:cNvPr id="3" name="Inhaltsplatzhalter 2">
            <a:extLst>
              <a:ext uri="{FF2B5EF4-FFF2-40B4-BE49-F238E27FC236}">
                <a16:creationId xmlns:a16="http://schemas.microsoft.com/office/drawing/2014/main" id="{AFA45836-D143-4CCC-9773-F3EB5DC0EF62}"/>
              </a:ext>
            </a:extLst>
          </p:cNvPr>
          <p:cNvSpPr>
            <a:spLocks noGrp="1"/>
          </p:cNvSpPr>
          <p:nvPr>
            <p:ph idx="1"/>
          </p:nvPr>
        </p:nvSpPr>
        <p:spPr/>
        <p:txBody>
          <a:bodyPr>
            <a:normAutofit lnSpcReduction="10000"/>
          </a:bodyPr>
          <a:lstStyle/>
          <a:p>
            <a:pPr marL="0" indent="0">
              <a:buNone/>
            </a:pPr>
            <a:endParaRPr lang="de-DE" dirty="0"/>
          </a:p>
          <a:p>
            <a:pPr marL="0" indent="0">
              <a:buNone/>
            </a:pPr>
            <a:r>
              <a:rPr lang="de-DE" sz="3600" dirty="0">
                <a:effectLst/>
                <a:latin typeface="Calibri" panose="020F0502020204030204" pitchFamily="34" charset="0"/>
                <a:ea typeface="Calibri" panose="020F0502020204030204" pitchFamily="34" charset="0"/>
              </a:rPr>
              <a:t>„Instrumente und Medien der </a:t>
            </a:r>
            <a:r>
              <a:rPr lang="de-DE" sz="3600" dirty="0" err="1">
                <a:effectLst/>
                <a:latin typeface="Calibri" panose="020F0502020204030204" pitchFamily="34" charset="0"/>
                <a:ea typeface="Calibri" panose="020F0502020204030204" pitchFamily="34" charset="0"/>
              </a:rPr>
              <a:t>Verräumlichung</a:t>
            </a:r>
            <a:r>
              <a:rPr lang="de-DE" sz="3600" dirty="0">
                <a:effectLst/>
                <a:latin typeface="Calibri" panose="020F0502020204030204" pitchFamily="34" charset="0"/>
                <a:ea typeface="Calibri" panose="020F0502020204030204" pitchFamily="34" charset="0"/>
              </a:rPr>
              <a:t>. Indem sie bestimmte gesellschaftliche Entscheidungen abbilden, sind sie nicht nur Mittel und Gegenstand heftiger politischer Aushandlungsprozesse, sondern Vehikel der Hervorbringung und Stabilisierung räumlicher Ordnung. Infrastrukturen nehmen nicht nur selber Raum ein, sondern bringen Räume als solcher erst hervor.“ (Harms 2018, S. 3)</a:t>
            </a:r>
            <a:endParaRPr lang="de-DE" sz="3600" dirty="0"/>
          </a:p>
        </p:txBody>
      </p:sp>
    </p:spTree>
    <p:extLst>
      <p:ext uri="{BB962C8B-B14F-4D97-AF65-F5344CB8AC3E}">
        <p14:creationId xmlns:p14="http://schemas.microsoft.com/office/powerpoint/2010/main" val="12782845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E5EC49-C4B1-4306-803A-1F493638B939}"/>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4E10D9E2-A56B-4A72-AE65-E4D4256432D1}"/>
              </a:ext>
            </a:extLst>
          </p:cNvPr>
          <p:cNvSpPr>
            <a:spLocks noGrp="1"/>
          </p:cNvSpPr>
          <p:nvPr>
            <p:ph idx="1"/>
          </p:nvPr>
        </p:nvSpPr>
        <p:spPr/>
        <p:txBody>
          <a:bodyPr/>
          <a:lstStyle/>
          <a:p>
            <a:pPr marL="0" indent="0">
              <a:buNone/>
            </a:pPr>
            <a:endParaRPr lang="de-DE" dirty="0"/>
          </a:p>
          <a:p>
            <a:pPr marL="0" indent="0" algn="ctr">
              <a:buNone/>
            </a:pPr>
            <a:r>
              <a:rPr lang="de-DE" sz="3600" dirty="0"/>
              <a:t>2. Ausgewählte Ebenen der Infrastrukturforschung, die in den Beiträgen angesprochen werden</a:t>
            </a:r>
          </a:p>
          <a:p>
            <a:pPr marL="0" indent="0">
              <a:buNone/>
            </a:pPr>
            <a:endParaRPr lang="de-DE" dirty="0"/>
          </a:p>
        </p:txBody>
      </p:sp>
      <p:pic>
        <p:nvPicPr>
          <p:cNvPr id="4" name="Inhaltsplatzhalter 3" descr="Bildschirmausschnitt">
            <a:extLst>
              <a:ext uri="{FF2B5EF4-FFF2-40B4-BE49-F238E27FC236}">
                <a16:creationId xmlns:a16="http://schemas.microsoft.com/office/drawing/2014/main" id="{A1FA32A0-5490-422B-8851-1A8AEF6C0B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78008" y="3155558"/>
            <a:ext cx="2309053" cy="3089732"/>
          </a:xfrm>
          <a:prstGeom prst="rect">
            <a:avLst/>
          </a:prstGeom>
        </p:spPr>
      </p:pic>
      <p:pic>
        <p:nvPicPr>
          <p:cNvPr id="5" name="Inhaltsplatzhalter 3" descr="Bildschirmausschnitt">
            <a:extLst>
              <a:ext uri="{FF2B5EF4-FFF2-40B4-BE49-F238E27FC236}">
                <a16:creationId xmlns:a16="http://schemas.microsoft.com/office/drawing/2014/main" id="{55F7A0AD-CFD5-44E9-8F40-94D6707A27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437" y="4254821"/>
            <a:ext cx="5804563" cy="2444028"/>
          </a:xfrm>
          <a:prstGeom prst="rect">
            <a:avLst/>
          </a:prstGeom>
        </p:spPr>
      </p:pic>
    </p:spTree>
    <p:extLst>
      <p:ext uri="{BB962C8B-B14F-4D97-AF65-F5344CB8AC3E}">
        <p14:creationId xmlns:p14="http://schemas.microsoft.com/office/powerpoint/2010/main" val="5652142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CA8B01-D91D-460E-8BF2-8CDE97DD30A0}"/>
              </a:ext>
            </a:extLst>
          </p:cNvPr>
          <p:cNvSpPr>
            <a:spLocks noGrp="1"/>
          </p:cNvSpPr>
          <p:nvPr>
            <p:ph type="title"/>
          </p:nvPr>
        </p:nvSpPr>
        <p:spPr/>
        <p:txBody>
          <a:bodyPr>
            <a:normAutofit/>
          </a:bodyPr>
          <a:lstStyle/>
          <a:p>
            <a:pPr algn="ctr"/>
            <a:r>
              <a:rPr lang="de-DE" sz="3200" dirty="0">
                <a:effectLst/>
                <a:latin typeface="Arial" panose="020B0604020202020204" pitchFamily="34" charset="0"/>
                <a:ea typeface="Calibri" panose="020F0502020204030204" pitchFamily="34" charset="0"/>
                <a:cs typeface="Times New Roman" panose="02020603050405020304" pitchFamily="18" charset="0"/>
              </a:rPr>
              <a:t>Star (1999): Merkmale von Infrastruktur </a:t>
            </a:r>
            <a:br>
              <a:rPr lang="de-DE" sz="3200" dirty="0">
                <a:effectLst/>
                <a:latin typeface="Arial" panose="020B0604020202020204" pitchFamily="34" charset="0"/>
                <a:ea typeface="Calibri" panose="020F0502020204030204" pitchFamily="34" charset="0"/>
                <a:cs typeface="Times New Roman" panose="02020603050405020304" pitchFamily="18" charset="0"/>
              </a:rPr>
            </a:br>
            <a:r>
              <a:rPr lang="de-DE" sz="1800" dirty="0">
                <a:effectLst/>
                <a:latin typeface="Arial" panose="020B0604020202020204" pitchFamily="34" charset="0"/>
                <a:ea typeface="Calibri" panose="020F0502020204030204" pitchFamily="34" charset="0"/>
                <a:cs typeface="Times New Roman" panose="02020603050405020304" pitchFamily="18" charset="0"/>
              </a:rPr>
              <a:t>(auch: </a:t>
            </a:r>
            <a:r>
              <a:rPr lang="de-DE" sz="1800" dirty="0" err="1">
                <a:effectLst/>
                <a:latin typeface="Arial" panose="020B0604020202020204" pitchFamily="34" charset="0"/>
                <a:ea typeface="Calibri" panose="020F0502020204030204" pitchFamily="34" charset="0"/>
                <a:cs typeface="Times New Roman" panose="02020603050405020304" pitchFamily="18" charset="0"/>
              </a:rPr>
              <a:t>Eßer</a:t>
            </a:r>
            <a:r>
              <a:rPr lang="de-DE" sz="1800" dirty="0">
                <a:effectLst/>
                <a:latin typeface="Arial" panose="020B0604020202020204" pitchFamily="34" charset="0"/>
                <a:ea typeface="Calibri" panose="020F0502020204030204" pitchFamily="34" charset="0"/>
                <a:cs typeface="Times New Roman" panose="02020603050405020304" pitchFamily="18" charset="0"/>
              </a:rPr>
              <a:t>/Schröer 2019)</a:t>
            </a:r>
            <a:endParaRPr lang="de-DE" sz="1800" dirty="0"/>
          </a:p>
        </p:txBody>
      </p:sp>
      <p:sp>
        <p:nvSpPr>
          <p:cNvPr id="3" name="Inhaltsplatzhalter 2">
            <a:extLst>
              <a:ext uri="{FF2B5EF4-FFF2-40B4-BE49-F238E27FC236}">
                <a16:creationId xmlns:a16="http://schemas.microsoft.com/office/drawing/2014/main" id="{B757CFE7-6820-4E45-A43A-4931B8569F64}"/>
              </a:ext>
            </a:extLst>
          </p:cNvPr>
          <p:cNvSpPr>
            <a:spLocks noGrp="1"/>
          </p:cNvSpPr>
          <p:nvPr>
            <p:ph idx="1"/>
          </p:nvPr>
        </p:nvSpPr>
        <p:spPr/>
        <p:txBody>
          <a:bodyPr>
            <a:normAutofit/>
          </a:bodyPr>
          <a:lstStyle/>
          <a:p>
            <a:pPr marL="342900" lvl="0" indent="-342900" algn="just">
              <a:lnSpc>
                <a:spcPct val="100000"/>
              </a:lnSpc>
              <a:buFont typeface="+mj-lt"/>
              <a:buAutoNum type="arabicPeriod"/>
            </a:pPr>
            <a:r>
              <a:rPr lang="de-DE" sz="1800" b="1" dirty="0">
                <a:effectLst/>
                <a:latin typeface="Arial" panose="020B0604020202020204" pitchFamily="34" charset="0"/>
                <a:ea typeface="Calibri" panose="020F0502020204030204" pitchFamily="34" charset="0"/>
                <a:cs typeface="Times New Roman" panose="02020603050405020304" pitchFamily="18" charset="0"/>
              </a:rPr>
              <a:t>Unsichtbarkeit:</a:t>
            </a:r>
            <a:r>
              <a:rPr lang="de-DE" sz="1800" dirty="0">
                <a:effectLst/>
                <a:latin typeface="Arial" panose="020B0604020202020204" pitchFamily="34" charset="0"/>
                <a:ea typeface="Calibri" panose="020F0502020204030204" pitchFamily="34" charset="0"/>
                <a:cs typeface="Times New Roman" panose="02020603050405020304" pitchFamily="18" charset="0"/>
              </a:rPr>
              <a:t> Infrastruktur ist oft unsichtbar, bis sie ausfällt oder Probleme auftreten: </a:t>
            </a:r>
            <a:r>
              <a:rPr lang="de-DE" sz="18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Wer macht die Infrastruktur</a:t>
            </a:r>
            <a:r>
              <a:rPr lang="de-DE" sz="1800" i="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arbeit</a:t>
            </a:r>
            <a:r>
              <a:rPr lang="de-DE" sz="18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 junge Menschen und Eltern als Akteur*innen, sie merken zuerst, wenn sie nicht funktionieren. Wer pflegt diese, wer hat welche Macht in der Infrastrukturarbeit und wer wird bemächtigt und ausgeschlossen.</a:t>
            </a:r>
          </a:p>
          <a:p>
            <a:pPr marL="342900" lvl="0" indent="-342900" algn="just">
              <a:lnSpc>
                <a:spcPct val="100000"/>
              </a:lnSpc>
              <a:buFont typeface="+mj-lt"/>
              <a:buAutoNum type="arabicPeriod"/>
            </a:pPr>
            <a:r>
              <a:rPr lang="de-DE" sz="1800" b="1" dirty="0">
                <a:effectLst/>
                <a:latin typeface="Arial" panose="020B0604020202020204" pitchFamily="34" charset="0"/>
                <a:ea typeface="Calibri" panose="020F0502020204030204" pitchFamily="34" charset="0"/>
                <a:cs typeface="Times New Roman" panose="02020603050405020304" pitchFamily="18" charset="0"/>
              </a:rPr>
              <a:t>Skalierbarkeit:</a:t>
            </a:r>
            <a:r>
              <a:rPr lang="de-DE" sz="1800" dirty="0">
                <a:effectLst/>
                <a:latin typeface="Arial" panose="020B0604020202020204" pitchFamily="34" charset="0"/>
                <a:ea typeface="Calibri" panose="020F0502020204030204" pitchFamily="34" charset="0"/>
                <a:cs typeface="Times New Roman" panose="02020603050405020304" pitchFamily="18" charset="0"/>
              </a:rPr>
              <a:t> Infrastrukturen sind so konzipiert, dass sie in unterschiedlichen Maßstäben funktionieren können, sie verknüpfen unterschiedliche Ebenen. </a:t>
            </a:r>
            <a:r>
              <a:rPr lang="de-DE" sz="18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Bildungsinfrastrukturen beziehen sich nie nur auf ein System, sondern strukturieren vom familialen Alltag bis zur Bildungspolitik des Bildungsordnung. Sie schließen die Steuerung in der Verwaltung (Aktenordner) genauso ein, wie die Butterbrotdose (</a:t>
            </a:r>
            <a:r>
              <a:rPr lang="de-DE" sz="1800" dirty="0" err="1">
                <a:solidFill>
                  <a:srgbClr val="FF0000"/>
                </a:solidFill>
                <a:effectLst/>
                <a:latin typeface="Arial" panose="020B0604020202020204" pitchFamily="34" charset="0"/>
                <a:ea typeface="Calibri" panose="020F0502020204030204" pitchFamily="34" charset="0"/>
                <a:cs typeface="Times New Roman" panose="02020603050405020304" pitchFamily="18" charset="0"/>
              </a:rPr>
              <a:t>Eßer</a:t>
            </a:r>
            <a:r>
              <a:rPr lang="de-DE" sz="18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a:t>
            </a:r>
          </a:p>
          <a:p>
            <a:pPr marL="342900" lvl="0" indent="-342900" algn="just">
              <a:lnSpc>
                <a:spcPct val="100000"/>
              </a:lnSpc>
              <a:buFont typeface="+mj-lt"/>
              <a:buAutoNum type="arabicPeriod"/>
            </a:pPr>
            <a:r>
              <a:rPr lang="de-DE" sz="1800" b="1" dirty="0">
                <a:effectLst/>
                <a:latin typeface="Arial" panose="020B0604020202020204" pitchFamily="34" charset="0"/>
                <a:ea typeface="Calibri" panose="020F0502020204030204" pitchFamily="34" charset="0"/>
                <a:cs typeface="Times New Roman" panose="02020603050405020304" pitchFamily="18" charset="0"/>
              </a:rPr>
              <a:t>Interkonnektivität:</a:t>
            </a:r>
            <a:r>
              <a:rPr lang="de-DE" sz="1800" dirty="0">
                <a:effectLst/>
                <a:latin typeface="Arial" panose="020B0604020202020204" pitchFamily="34" charset="0"/>
                <a:ea typeface="Calibri" panose="020F0502020204030204" pitchFamily="34" charset="0"/>
                <a:cs typeface="Times New Roman" panose="02020603050405020304" pitchFamily="18" charset="0"/>
              </a:rPr>
              <a:t> Infrastrukturen bestehen oft aus einem Netzwerk von miteinander verbundenen Elementen und Komponenten, die gemeinsam funktionieren müssen. </a:t>
            </a:r>
            <a:r>
              <a:rPr lang="de-DE" sz="18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Bildungsinfrastrukturen stellen nie nur eine Praktik dar, sie sind verflochten und verflechten, dies macht sie komplex in einer </a:t>
            </a:r>
            <a:r>
              <a:rPr lang="de-DE" sz="1800" dirty="0" err="1">
                <a:solidFill>
                  <a:srgbClr val="FF0000"/>
                </a:solidFill>
                <a:effectLst/>
                <a:latin typeface="Arial" panose="020B0604020202020204" pitchFamily="34" charset="0"/>
                <a:ea typeface="Calibri" panose="020F0502020204030204" pitchFamily="34" charset="0"/>
                <a:cs typeface="Times New Roman" panose="02020603050405020304" pitchFamily="18" charset="0"/>
              </a:rPr>
              <a:t>versäulten</a:t>
            </a:r>
            <a:r>
              <a:rPr lang="de-DE" sz="18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 und föderalen Bildungspolitik.</a:t>
            </a:r>
          </a:p>
          <a:p>
            <a:pPr marL="0" indent="0">
              <a:buNone/>
            </a:pPr>
            <a:endParaRPr lang="de-DE" dirty="0"/>
          </a:p>
        </p:txBody>
      </p:sp>
    </p:spTree>
    <p:extLst>
      <p:ext uri="{BB962C8B-B14F-4D97-AF65-F5344CB8AC3E}">
        <p14:creationId xmlns:p14="http://schemas.microsoft.com/office/powerpoint/2010/main" val="18881352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2D455FCE-2201-4F9C-8072-A800E33E43C6}"/>
              </a:ext>
            </a:extLst>
          </p:cNvPr>
          <p:cNvSpPr>
            <a:spLocks noGrp="1"/>
          </p:cNvSpPr>
          <p:nvPr>
            <p:ph idx="1"/>
          </p:nvPr>
        </p:nvSpPr>
        <p:spPr>
          <a:xfrm>
            <a:off x="838200" y="746449"/>
            <a:ext cx="10515600" cy="5430514"/>
          </a:xfrm>
        </p:spPr>
        <p:txBody>
          <a:bodyPr>
            <a:normAutofit fontScale="85000" lnSpcReduction="10000"/>
          </a:bodyPr>
          <a:lstStyle/>
          <a:p>
            <a:pPr marL="0" indent="0">
              <a:lnSpc>
                <a:spcPct val="120000"/>
              </a:lnSpc>
              <a:buNone/>
            </a:pPr>
            <a:endParaRPr lang="de-DE" dirty="0"/>
          </a:p>
          <a:p>
            <a:pPr marL="0" lvl="0" indent="0" algn="just">
              <a:lnSpc>
                <a:spcPct val="120000"/>
              </a:lnSpc>
              <a:buNone/>
            </a:pPr>
            <a:r>
              <a:rPr lang="de-DE" sz="2800" b="1" dirty="0">
                <a:effectLst/>
                <a:latin typeface="Arial" panose="020B0604020202020204" pitchFamily="34" charset="0"/>
                <a:ea typeface="Calibri" panose="020F0502020204030204" pitchFamily="34" charset="0"/>
                <a:cs typeface="Times New Roman" panose="02020603050405020304" pitchFamily="18" charset="0"/>
              </a:rPr>
              <a:t>4. Dauerhaftigkeit:</a:t>
            </a:r>
            <a:r>
              <a:rPr lang="de-DE" sz="2800" dirty="0">
                <a:effectLst/>
                <a:latin typeface="Arial" panose="020B0604020202020204" pitchFamily="34" charset="0"/>
                <a:ea typeface="Calibri" panose="020F0502020204030204" pitchFamily="34" charset="0"/>
                <a:cs typeface="Times New Roman" panose="02020603050405020304" pitchFamily="18" charset="0"/>
              </a:rPr>
              <a:t> Infrastrukturen sind typischerweise langlebig und 	oft mit langfristigen Investitionen verbunden. Sie sind darauf 	ausgelegt, über längere Zeiträume zu funktionieren. </a:t>
            </a:r>
            <a:r>
              <a:rPr lang="de-DE" sz="28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Sie sind in Pfade 	der Regulation eingelagert und entsprechend komplex zu öffnen, wie 	z.B. für neue Verflechtungen oder Akteur*innen wie Geflüchtete.</a:t>
            </a:r>
          </a:p>
          <a:p>
            <a:pPr marL="0" lvl="0" indent="0" algn="just">
              <a:lnSpc>
                <a:spcPct val="120000"/>
              </a:lnSpc>
              <a:buNone/>
            </a:pPr>
            <a:r>
              <a:rPr lang="de-DE" sz="2800" b="1" dirty="0">
                <a:effectLst/>
                <a:latin typeface="Arial" panose="020B0604020202020204" pitchFamily="34" charset="0"/>
                <a:ea typeface="Calibri" panose="020F0502020204030204" pitchFamily="34" charset="0"/>
                <a:cs typeface="Times New Roman" panose="02020603050405020304" pitchFamily="18" charset="0"/>
              </a:rPr>
              <a:t>5. Regulierung und </a:t>
            </a:r>
            <a:r>
              <a:rPr lang="de-DE" sz="2800" b="1" dirty="0" err="1">
                <a:effectLst/>
                <a:latin typeface="Arial" panose="020B0604020202020204" pitchFamily="34" charset="0"/>
                <a:ea typeface="Calibri" panose="020F0502020204030204" pitchFamily="34" charset="0"/>
                <a:cs typeface="Times New Roman" panose="02020603050405020304" pitchFamily="18" charset="0"/>
              </a:rPr>
              <a:t>Governance</a:t>
            </a:r>
            <a:r>
              <a:rPr lang="de-DE" sz="2800" b="1" dirty="0">
                <a:effectLst/>
                <a:latin typeface="Arial" panose="020B0604020202020204" pitchFamily="34" charset="0"/>
                <a:ea typeface="Calibri" panose="020F0502020204030204" pitchFamily="34" charset="0"/>
                <a:cs typeface="Times New Roman" panose="02020603050405020304" pitchFamily="18" charset="0"/>
              </a:rPr>
              <a:t>:</a:t>
            </a:r>
            <a:r>
              <a:rPr lang="de-DE" sz="2800" dirty="0">
                <a:effectLst/>
                <a:latin typeface="Arial" panose="020B0604020202020204" pitchFamily="34" charset="0"/>
                <a:ea typeface="Calibri" panose="020F0502020204030204" pitchFamily="34" charset="0"/>
                <a:cs typeface="Times New Roman" panose="02020603050405020304" pitchFamily="18" charset="0"/>
              </a:rPr>
              <a:t> Infrastrukturen unterliegen Regelungen 	und </a:t>
            </a:r>
            <a:r>
              <a:rPr lang="de-DE" sz="2800" dirty="0" err="1">
                <a:effectLst/>
                <a:latin typeface="Arial" panose="020B0604020202020204" pitchFamily="34" charset="0"/>
                <a:ea typeface="Calibri" panose="020F0502020204030204" pitchFamily="34" charset="0"/>
                <a:cs typeface="Times New Roman" panose="02020603050405020304" pitchFamily="18" charset="0"/>
              </a:rPr>
              <a:t>Governance</a:t>
            </a:r>
            <a:r>
              <a:rPr lang="de-DE" sz="2800" dirty="0">
                <a:effectLst/>
                <a:latin typeface="Arial" panose="020B0604020202020204" pitchFamily="34" charset="0"/>
                <a:ea typeface="Calibri" panose="020F0502020204030204" pitchFamily="34" charset="0"/>
                <a:cs typeface="Times New Roman" panose="02020603050405020304" pitchFamily="18" charset="0"/>
              </a:rPr>
              <a:t>-Strukturen, die ihre Nutzung, Wartung und 	Weiterentwicklung beeinflussen. </a:t>
            </a:r>
            <a:r>
              <a:rPr lang="de-DE" sz="28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Sie werden durch 	Verwaltungsvorschriften genauso regiert, wie durch 	Entscheidungsarenen …, sie sind nicht politisch neutral, sondern 	„Ordnungsdienste“. </a:t>
            </a:r>
          </a:p>
          <a:p>
            <a:pPr marL="0" indent="0">
              <a:buNone/>
            </a:pPr>
            <a:endParaRPr lang="de-DE" dirty="0"/>
          </a:p>
        </p:txBody>
      </p:sp>
    </p:spTree>
    <p:extLst>
      <p:ext uri="{BB962C8B-B14F-4D97-AF65-F5344CB8AC3E}">
        <p14:creationId xmlns:p14="http://schemas.microsoft.com/office/powerpoint/2010/main" val="36652532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355D2652-E2FF-46D0-BE7E-4F29F9E7609F}"/>
              </a:ext>
            </a:extLst>
          </p:cNvPr>
          <p:cNvSpPr>
            <a:spLocks noGrp="1"/>
          </p:cNvSpPr>
          <p:nvPr>
            <p:ph idx="1"/>
          </p:nvPr>
        </p:nvSpPr>
        <p:spPr>
          <a:xfrm>
            <a:off x="838200" y="758890"/>
            <a:ext cx="10515600" cy="5418073"/>
          </a:xfrm>
        </p:spPr>
        <p:txBody>
          <a:bodyPr>
            <a:normAutofit fontScale="92500" lnSpcReduction="20000"/>
          </a:bodyPr>
          <a:lstStyle/>
          <a:p>
            <a:pPr marL="0" indent="0">
              <a:buNone/>
            </a:pPr>
            <a:endParaRPr lang="de-DE" dirty="0"/>
          </a:p>
          <a:p>
            <a:pPr marL="0" lvl="0" indent="0" algn="just">
              <a:lnSpc>
                <a:spcPct val="100000"/>
              </a:lnSpc>
              <a:buNone/>
            </a:pPr>
            <a:r>
              <a:rPr lang="de-DE" sz="2800" b="1" dirty="0">
                <a:effectLst/>
                <a:latin typeface="Arial" panose="020B0604020202020204" pitchFamily="34" charset="0"/>
                <a:ea typeface="Calibri" panose="020F0502020204030204" pitchFamily="34" charset="0"/>
                <a:cs typeface="Times New Roman" panose="02020603050405020304" pitchFamily="18" charset="0"/>
              </a:rPr>
              <a:t>6. Unerwartete Konsequenzen:</a:t>
            </a:r>
            <a:r>
              <a:rPr lang="de-DE" sz="2800" dirty="0">
                <a:effectLst/>
                <a:latin typeface="Arial" panose="020B0604020202020204" pitchFamily="34" charset="0"/>
                <a:ea typeface="Calibri" panose="020F0502020204030204" pitchFamily="34" charset="0"/>
                <a:cs typeface="Times New Roman" panose="02020603050405020304" pitchFamily="18" charset="0"/>
              </a:rPr>
              <a:t> Die Nutzung und Entwicklung von 	Infrastruktur kann unerwartete soziale, wirtschaftliche oder 	ökologische Konsequenzen haben. </a:t>
            </a:r>
            <a:r>
              <a:rPr lang="de-DE" sz="28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Für die jungen Menschen 	sind die Logiken nicht durchsichtig – ob sie z.B. in der OKJA 	sind oder in der Schule und damit mehr auf Sozial- und 	Systemintegration ausgerichtet sind. Zudem Infrastrukturen 	treffen Entscheidungen für die Nutzer*innen.</a:t>
            </a:r>
          </a:p>
          <a:p>
            <a:pPr marL="0" lvl="0" indent="0" algn="just">
              <a:lnSpc>
                <a:spcPct val="100000"/>
              </a:lnSpc>
              <a:spcAft>
                <a:spcPts val="600"/>
              </a:spcAft>
              <a:buNone/>
            </a:pPr>
            <a:r>
              <a:rPr lang="de-DE" sz="2800" b="1" dirty="0">
                <a:effectLst/>
                <a:latin typeface="Arial" panose="020B0604020202020204" pitchFamily="34" charset="0"/>
                <a:ea typeface="Calibri" panose="020F0502020204030204" pitchFamily="34" charset="0"/>
                <a:cs typeface="Times New Roman" panose="02020603050405020304" pitchFamily="18" charset="0"/>
              </a:rPr>
              <a:t>7. Soziale Konstruktion:</a:t>
            </a:r>
            <a:r>
              <a:rPr lang="de-DE" sz="2800" dirty="0">
                <a:effectLst/>
                <a:latin typeface="Arial" panose="020B0604020202020204" pitchFamily="34" charset="0"/>
                <a:ea typeface="Calibri" panose="020F0502020204030204" pitchFamily="34" charset="0"/>
                <a:cs typeface="Times New Roman" panose="02020603050405020304" pitchFamily="18" charset="0"/>
              </a:rPr>
              <a:t> Infrastruktur ist nicht nur eine technische 	Angelegenheit, sondern wird auch durch soziale, kulturelle und 	politische Prozesse geformt und beeinflusst. </a:t>
            </a:r>
            <a:r>
              <a:rPr lang="de-DE" sz="28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Es ist grundlegend 	die sozialen Konflikte und Widersprüche zu analysieren, die mit 	und durch Infrastrukturen hervorgebracht werden: die 	infrastrukturimmanenten Nicht-Passungen … sie bringen aber 	auch Schulbau und Praktiken zusammen …</a:t>
            </a:r>
          </a:p>
          <a:p>
            <a:pPr marL="0" indent="0">
              <a:buNone/>
            </a:pPr>
            <a:endParaRPr lang="de-DE" dirty="0"/>
          </a:p>
        </p:txBody>
      </p:sp>
    </p:spTree>
    <p:extLst>
      <p:ext uri="{BB962C8B-B14F-4D97-AF65-F5344CB8AC3E}">
        <p14:creationId xmlns:p14="http://schemas.microsoft.com/office/powerpoint/2010/main" val="34324478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98FD20-2585-46D2-B94C-063563E423FA}"/>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EABC6130-A656-4137-8039-5281CB3DBE29}"/>
              </a:ext>
            </a:extLst>
          </p:cNvPr>
          <p:cNvSpPr>
            <a:spLocks noGrp="1"/>
          </p:cNvSpPr>
          <p:nvPr>
            <p:ph idx="1"/>
          </p:nvPr>
        </p:nvSpPr>
        <p:spPr/>
        <p:txBody>
          <a:bodyPr/>
          <a:lstStyle/>
          <a:p>
            <a:pPr marL="0" indent="0">
              <a:buNone/>
            </a:pPr>
            <a:endParaRPr lang="de-DE" dirty="0"/>
          </a:p>
          <a:p>
            <a:pPr marL="0" indent="0">
              <a:buNone/>
            </a:pPr>
            <a:endParaRPr lang="de-DE" dirty="0"/>
          </a:p>
          <a:p>
            <a:pPr marL="0" indent="0">
              <a:buNone/>
            </a:pPr>
            <a:endParaRPr lang="de-DE" dirty="0"/>
          </a:p>
          <a:p>
            <a:pPr marL="0" indent="0">
              <a:buNone/>
            </a:pPr>
            <a:r>
              <a:rPr lang="de-DE" b="1" dirty="0"/>
              <a:t>3. Perspektiven einer Bildungsinfrastrukturforschung</a:t>
            </a:r>
          </a:p>
          <a:p>
            <a:pPr marL="0" indent="0">
              <a:buNone/>
            </a:pPr>
            <a:endParaRPr lang="de-DE" dirty="0"/>
          </a:p>
        </p:txBody>
      </p:sp>
    </p:spTree>
    <p:extLst>
      <p:ext uri="{BB962C8B-B14F-4D97-AF65-F5344CB8AC3E}">
        <p14:creationId xmlns:p14="http://schemas.microsoft.com/office/powerpoint/2010/main" val="32712463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BC5BFB-D352-470A-AFA7-A07F365EB66D}"/>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CF7ACF98-FCBC-452F-A0AB-F69F585BA1C6}"/>
              </a:ext>
            </a:extLst>
          </p:cNvPr>
          <p:cNvSpPr>
            <a:spLocks noGrp="1"/>
          </p:cNvSpPr>
          <p:nvPr>
            <p:ph idx="1"/>
          </p:nvPr>
        </p:nvSpPr>
        <p:spPr/>
        <p:txBody>
          <a:bodyPr/>
          <a:lstStyle/>
          <a:p>
            <a:pPr marL="0" indent="0" algn="ctr">
              <a:buNone/>
            </a:pPr>
            <a:r>
              <a:rPr lang="de-DE" dirty="0"/>
              <a:t>Wer die Beiträge liest, wird schnell merken, dass Infrastrukturpolitik Teilhabepolitik ist </a:t>
            </a:r>
          </a:p>
          <a:p>
            <a:pPr marL="0" indent="0" algn="ctr">
              <a:buNone/>
            </a:pPr>
            <a:r>
              <a:rPr lang="de-DE" dirty="0"/>
              <a:t>… und nicht nur Ingenieure, digital </a:t>
            </a:r>
            <a:r>
              <a:rPr lang="de-DE" dirty="0" err="1"/>
              <a:t>scientists</a:t>
            </a:r>
            <a:r>
              <a:rPr lang="de-DE" dirty="0"/>
              <a:t> und Architekten beschäftigen sollte … sondern die empirische Bildungsforschung.</a:t>
            </a:r>
          </a:p>
          <a:p>
            <a:pPr marL="0" indent="0" algn="ctr">
              <a:buNone/>
            </a:pPr>
            <a:endParaRPr lang="de-DE" dirty="0"/>
          </a:p>
          <a:p>
            <a:pPr marL="0" indent="0" algn="ctr">
              <a:buNone/>
            </a:pPr>
            <a:r>
              <a:rPr lang="de-DE" dirty="0">
                <a:effectLst/>
                <a:latin typeface="Calibri" panose="020F0502020204030204" pitchFamily="34" charset="0"/>
                <a:ea typeface="Calibri" panose="020F0502020204030204" pitchFamily="34" charset="0"/>
                <a:cs typeface="Arial" panose="020B0604020202020204" pitchFamily="34" charset="0"/>
              </a:rPr>
              <a:t>Silke Van Dyk (2024) schlägt darum vor, eine </a:t>
            </a:r>
            <a:r>
              <a:rPr lang="de-DE" dirty="0">
                <a:effectLst/>
                <a:latin typeface="Calibri" panose="020F0502020204030204" pitchFamily="34" charset="0"/>
                <a:ea typeface="Calibri" panose="020F0502020204030204" pitchFamily="34" charset="0"/>
                <a:cs typeface="Times New Roman" panose="02020603050405020304" pitchFamily="18" charset="0"/>
              </a:rPr>
              <a:t>„Wiederaneignung, Vergesellschaftung und Demokratisierung“ der aktuellen Infrastrukturpolitik vor (S. 137)</a:t>
            </a:r>
          </a:p>
          <a:p>
            <a:pPr marL="0" indent="0" algn="ctr">
              <a:buNone/>
            </a:pPr>
            <a:r>
              <a:rPr lang="de-DE" dirty="0">
                <a:solidFill>
                  <a:srgbClr val="FF0000"/>
                </a:solidFill>
                <a:latin typeface="Calibri" panose="020F0502020204030204" pitchFamily="34" charset="0"/>
                <a:ea typeface="Calibri" panose="020F0502020204030204" pitchFamily="34" charset="0"/>
                <a:cs typeface="Times New Roman" panose="02020603050405020304" pitchFamily="18" charset="0"/>
              </a:rPr>
              <a:t>Verzahnung von Bildungs- und Jugendhilfeplanung!</a:t>
            </a:r>
            <a:endParaRPr lang="de-DE" dirty="0">
              <a:solidFill>
                <a:srgbClr val="FF0000"/>
              </a:solidFill>
            </a:endParaRPr>
          </a:p>
        </p:txBody>
      </p:sp>
    </p:spTree>
    <p:extLst>
      <p:ext uri="{BB962C8B-B14F-4D97-AF65-F5344CB8AC3E}">
        <p14:creationId xmlns:p14="http://schemas.microsoft.com/office/powerpoint/2010/main" val="36575182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8B95601A-109E-4D97-8C88-FDF3643C1ED7}"/>
              </a:ext>
            </a:extLst>
          </p:cNvPr>
          <p:cNvSpPr>
            <a:spLocks noGrp="1"/>
          </p:cNvSpPr>
          <p:nvPr>
            <p:ph idx="1"/>
          </p:nvPr>
        </p:nvSpPr>
        <p:spPr>
          <a:xfrm>
            <a:off x="981270" y="786817"/>
            <a:ext cx="10515600" cy="5290522"/>
          </a:xfrm>
        </p:spPr>
        <p:txBody>
          <a:bodyPr>
            <a:normAutofit lnSpcReduction="10000"/>
          </a:bodyPr>
          <a:lstStyle/>
          <a:p>
            <a:pPr marL="0" indent="0">
              <a:buNone/>
            </a:pPr>
            <a:endParaRPr lang="de-DE" dirty="0"/>
          </a:p>
          <a:p>
            <a:pPr marL="514350" indent="-514350">
              <a:buAutoNum type="arabicPeriod"/>
            </a:pPr>
            <a:r>
              <a:rPr lang="de-DE" dirty="0"/>
              <a:t>In Bildungsinfrastrukturen zu investieren, bedeutet in Teilhabestrukturen zu investieren!</a:t>
            </a:r>
          </a:p>
          <a:p>
            <a:pPr marL="514350" indent="-514350">
              <a:buAutoNum type="arabicPeriod"/>
            </a:pPr>
            <a:r>
              <a:rPr lang="de-DE" dirty="0"/>
              <a:t>Teilhabebarrieren abzubauen, ist kein linearer organisationaler lokalpolitischer Prozess, sondern multiperspektivische Infrastrukturarbeit und -politik – nicht nur vor Ort, aber auch …</a:t>
            </a:r>
          </a:p>
          <a:p>
            <a:pPr marL="514350" indent="-514350">
              <a:buAutoNum type="arabicPeriod"/>
            </a:pPr>
            <a:r>
              <a:rPr lang="de-DE" dirty="0"/>
              <a:t>Es bedarf einer Mitwirkungspolitik als Passungs- und Vertrauens-, aber auch Widerstandsarbeit für die jungen Menschen und Eltern, aber auch für Fachkräfte, Verwaltungsangestellte etc., damit sie die Folgen von Veränderungen in den Infrastrukturen nicht nur nachvollziehen, sondern mitgestalten können.</a:t>
            </a:r>
          </a:p>
          <a:p>
            <a:pPr marL="514350" indent="-514350">
              <a:buAutoNum type="arabicPeriod"/>
            </a:pPr>
            <a:r>
              <a:rPr lang="de-DE" dirty="0"/>
              <a:t>Es bedarf einer reflexiven sozialen Infrastrukturfolgenpolitik, da Infrastrukturen auch immer Ausschlüssen hervorrufen. </a:t>
            </a:r>
          </a:p>
        </p:txBody>
      </p:sp>
    </p:spTree>
    <p:extLst>
      <p:ext uri="{BB962C8B-B14F-4D97-AF65-F5344CB8AC3E}">
        <p14:creationId xmlns:p14="http://schemas.microsoft.com/office/powerpoint/2010/main" val="5657525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en-GB"/>
          </a:p>
        </p:txBody>
      </p:sp>
      <p:pic>
        <p:nvPicPr>
          <p:cNvPr id="4" name="Inhaltsplatzhalt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593592" y="-86319"/>
            <a:ext cx="4581144" cy="7483169"/>
          </a:xfrm>
        </p:spPr>
      </p:pic>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74736" y="-86319"/>
            <a:ext cx="6042660" cy="9870514"/>
          </a:xfrm>
          <a:prstGeom prst="rect">
            <a:avLst/>
          </a:prstGeom>
        </p:spPr>
      </p:pic>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7908" y="0"/>
            <a:ext cx="4381500" cy="7157056"/>
          </a:xfrm>
          <a:prstGeom prst="rect">
            <a:avLst/>
          </a:prstGeom>
        </p:spPr>
      </p:pic>
    </p:spTree>
    <p:extLst>
      <p:ext uri="{BB962C8B-B14F-4D97-AF65-F5344CB8AC3E}">
        <p14:creationId xmlns:p14="http://schemas.microsoft.com/office/powerpoint/2010/main" val="2233119116"/>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1142</Words>
  <Application>Microsoft Office PowerPoint</Application>
  <PresentationFormat>Breitbild</PresentationFormat>
  <Paragraphs>78</Paragraphs>
  <Slides>20</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20</vt:i4>
      </vt:variant>
    </vt:vector>
  </HeadingPairs>
  <TitlesOfParts>
    <vt:vector size="25" baseType="lpstr">
      <vt:lpstr>Arial</vt:lpstr>
      <vt:lpstr>Calibri</vt:lpstr>
      <vt:lpstr>Calibri Light</vt:lpstr>
      <vt:lpstr>Wingdings</vt:lpstr>
      <vt:lpstr>Office</vt:lpstr>
      <vt:lpstr>Bildungsbarrieren identifizieren – Bildungschancen entwickeln Potenziale verschiedener Lernumwelten beim Abbau von Ungleichheit</vt:lpstr>
      <vt:lpstr>Zunächst: Eine unmögliche Aufgabe und ein Dank</vt:lpstr>
      <vt:lpstr>Perspektivwechsel</vt:lpstr>
      <vt:lpstr>Das Angebot</vt:lpstr>
      <vt:lpstr>PowerPoint-Präsentation</vt:lpstr>
      <vt:lpstr>Methodologischer Institutionalismus</vt:lpstr>
      <vt:lpstr>PowerPoint-Präsentation</vt:lpstr>
      <vt:lpstr>PowerPoint-Präsentation</vt:lpstr>
      <vt:lpstr>Verkürztes Verständnis von Infrastrukturen: Stein, Schiene, Schulgebäude, digitale Netze</vt:lpstr>
      <vt:lpstr>Traditionelles Verständnis von Infrastrukturen</vt:lpstr>
      <vt:lpstr>Barlösius: Infrastrukturen als soziale Ordnungsdienste (2019)</vt:lpstr>
      <vt:lpstr>Infrastrukturen als räumliche Ordnung</vt:lpstr>
      <vt:lpstr>PowerPoint-Präsentation</vt:lpstr>
      <vt:lpstr>Star (1999): Merkmale von Infrastruktur  (auch: Eßer/Schröer 2019)</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Bildungsbarrieren identifizieren – Bildungschancen entwickeln Potenziale verschiedener Lernumwelten beim Abbau von Ungleichheit</dc:title>
  <dc:creator>Schroeer</dc:creator>
  <cp:lastModifiedBy>Schroeer</cp:lastModifiedBy>
  <cp:revision>29</cp:revision>
  <dcterms:created xsi:type="dcterms:W3CDTF">2026-05-17T15:01:13Z</dcterms:created>
  <dcterms:modified xsi:type="dcterms:W3CDTF">2026-05-21T05:59:43Z</dcterms:modified>
</cp:coreProperties>
</file>